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lvl="0"/>
          </a:p>
        </p:txBody>
      </p:sp>
      <p:sp>
        <p:nvSpPr>
          <p:cNvPr id="177" name="Shape 17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L’idée de depart: est ce que le cloud computing est LE modele d’UC abouti.</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3 parties : Pourquoi il est necessaire de proposer une architecture d’UC nouvelle</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Zoom sur la gestion dynamique des VMs dans ce nouveau cloud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5" name="Shape 945"/>
          <p:cNvSpPr/>
          <p:nvPr>
            <p:ph type="sldImg"/>
          </p:nvPr>
        </p:nvSpPr>
        <p:spPr>
          <a:prstGeom prst="rect">
            <a:avLst/>
          </a:prstGeom>
        </p:spPr>
        <p:txBody>
          <a:bodyPr/>
          <a:lstStyle/>
          <a:p>
            <a:pPr lvl="0"/>
          </a:p>
        </p:txBody>
      </p:sp>
      <p:sp>
        <p:nvSpPr>
          <p:cNvPr id="946" name="Shape 946"/>
          <p:cNvSpPr/>
          <p:nvPr>
            <p:ph type="body" sz="quarter" idx="1"/>
          </p:nvPr>
        </p:nvSpPr>
        <p:spPr>
          <a:prstGeom prst="rect">
            <a:avLst/>
          </a:prstGeom>
        </p:spPr>
        <p:txBody>
          <a:bodyPr/>
          <a:lstStyle/>
          <a:p>
            <a:pPr lvl="0">
              <a:defRPr sz="1800"/>
            </a:pPr>
            <a:r>
              <a:rPr sz="2200"/>
              <a:t>- No real sucess stories (for instance SSI technologies) </a:t>
            </a:r>
            <a:endParaRPr sz="2200"/>
          </a:p>
          <a:p>
            <a:pPr lvl="0">
              <a:defRPr sz="1800"/>
            </a:pPr>
            <a:r>
              <a:rPr sz="2200"/>
              <a:t>- each node runs a discovery agent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lvl="0"/>
          </a:p>
        </p:txBody>
      </p:sp>
      <p:sp>
        <p:nvSpPr>
          <p:cNvPr id="954" name="Shape 954"/>
          <p:cNvSpPr/>
          <p:nvPr>
            <p:ph type="body" sz="quarter" idx="1"/>
          </p:nvPr>
        </p:nvSpPr>
        <p:spPr>
          <a:prstGeom prst="rect">
            <a:avLst/>
          </a:prstGeom>
        </p:spPr>
        <p:txBody>
          <a:bodyPr/>
          <a:lstStyle/>
          <a:p>
            <a:pPr lvl="0">
              <a:defRPr sz="1800"/>
            </a:pPr>
            <a:r>
              <a:rPr sz="2200"/>
              <a:t>Distributed wikipedia, diaspora, LogNet presentations. </a:t>
            </a:r>
            <a:endParaRPr sz="2200"/>
          </a:p>
          <a:p>
            <a:pPr lvl="0">
              <a:defRPr sz="1800"/>
            </a:pPr>
            <a:r>
              <a:rPr sz="2200"/>
              <a:t>Akamai: un modele proche pour les données (Orange avait un partenaire avec Akamai)</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Shape 960"/>
          <p:cNvSpPr/>
          <p:nvPr>
            <p:ph type="sldImg"/>
          </p:nvPr>
        </p:nvSpPr>
        <p:spPr>
          <a:prstGeom prst="rect">
            <a:avLst/>
          </a:prstGeom>
        </p:spPr>
        <p:txBody>
          <a:bodyPr/>
          <a:lstStyle/>
          <a:p>
            <a:pPr lvl="0"/>
          </a:p>
        </p:txBody>
      </p:sp>
      <p:sp>
        <p:nvSpPr>
          <p:cNvPr id="961" name="Shape 961"/>
          <p:cNvSpPr/>
          <p:nvPr>
            <p:ph type="body" sz="quarter" idx="1"/>
          </p:nvPr>
        </p:nvSpPr>
        <p:spPr>
          <a:prstGeom prst="rect">
            <a:avLst/>
          </a:prstGeom>
        </p:spPr>
        <p:txBody>
          <a:bodyPr/>
          <a:lstStyle/>
          <a:p>
            <a:pPr lvl="0">
              <a:defRPr sz="1800"/>
            </a:pPr>
            <a:r>
              <a:rPr sz="2200"/>
              <a:t>Distributed wikipedia, diaspora, LogNet presentations. </a:t>
            </a:r>
            <a:endParaRPr sz="2200"/>
          </a:p>
          <a:p>
            <a:pPr lvl="0">
              <a:defRPr sz="1800"/>
            </a:pPr>
            <a:r>
              <a:rPr sz="2200"/>
              <a:t>Akamai: un modele proche pour les données (Orange avait un partenaire avec Akamai)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lvl="0"/>
          </a:p>
        </p:txBody>
      </p:sp>
      <p:sp>
        <p:nvSpPr>
          <p:cNvPr id="569" name="Shape 569"/>
          <p:cNvSpPr/>
          <p:nvPr>
            <p:ph type="body" sz="quarter" idx="1"/>
          </p:nvPr>
        </p:nvSpPr>
        <p:spPr>
          <a:prstGeom prst="rect">
            <a:avLst/>
          </a:prstGeom>
        </p:spPr>
        <p:txBody>
          <a:bodyPr/>
          <a:lstStyle/>
          <a:p>
            <a:pPr lvl="2" indent="0">
              <a:lnSpc>
                <a:spcPct val="80000"/>
              </a:lnSpc>
              <a:spcBef>
                <a:spcPts val="2400"/>
              </a:spcBef>
              <a:defRPr sz="1800"/>
            </a:pPr>
            <a:r>
              <a:rPr sz="1400">
                <a:latin typeface="+mn-lt"/>
                <a:ea typeface="+mn-ea"/>
                <a:cs typeface="+mn-cs"/>
                <a:sym typeface="Gill Sans"/>
              </a:rPr>
              <a:t>getting data in/out cloud is slow and possibly expensive</a:t>
            </a:r>
            <a:endParaRPr sz="1400">
              <a:latin typeface="+mn-lt"/>
              <a:ea typeface="+mn-ea"/>
              <a:cs typeface="+mn-cs"/>
              <a:sym typeface="Gill Sans"/>
            </a:endParaRPr>
          </a:p>
          <a:p>
            <a:pPr lvl="2" indent="0">
              <a:lnSpc>
                <a:spcPct val="80000"/>
              </a:lnSpc>
              <a:spcBef>
                <a:spcPts val="2400"/>
              </a:spcBef>
              <a:defRPr sz="1800"/>
            </a:pPr>
            <a:r>
              <a:rPr sz="1400">
                <a:latin typeface="+mn-lt"/>
                <a:ea typeface="+mn-ea"/>
                <a:cs typeface="+mn-cs"/>
                <a:sym typeface="Gill Sans"/>
              </a:rPr>
              <a:t>The nice idea would be to have micro DCs close to you so you are not impacted so much by the network overheads but deploying new micro DC concepts is expensive and the question where deploying them is also hard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lvl="0"/>
          </a:p>
        </p:txBody>
      </p:sp>
      <p:sp>
        <p:nvSpPr>
          <p:cNvPr id="784" name="Shape 784"/>
          <p:cNvSpPr/>
          <p:nvPr>
            <p:ph type="body" sz="quarter" idx="1"/>
          </p:nvPr>
        </p:nvSpPr>
        <p:spPr>
          <a:prstGeom prst="rect">
            <a:avLst/>
          </a:prstGeom>
        </p:spPr>
        <p:txBody>
          <a:bodyPr/>
          <a:lstStyle/>
          <a:p>
            <a:pPr lvl="2" indent="0">
              <a:lnSpc>
                <a:spcPct val="80000"/>
              </a:lnSpc>
              <a:spcBef>
                <a:spcPts val="2400"/>
              </a:spcBef>
              <a:defRPr sz="1800"/>
            </a:pPr>
            <a:r>
              <a:rPr sz="1400">
                <a:latin typeface="+mn-lt"/>
                <a:ea typeface="+mn-ea"/>
                <a:cs typeface="+mn-cs"/>
                <a:sym typeface="Gill Sans"/>
              </a:rPr>
              <a:t>getting data in/out cloud is slow and possibly expensive</a:t>
            </a:r>
            <a:endParaRPr sz="1400">
              <a:latin typeface="+mn-lt"/>
              <a:ea typeface="+mn-ea"/>
              <a:cs typeface="+mn-cs"/>
              <a:sym typeface="Gill Sans"/>
            </a:endParaRPr>
          </a:p>
          <a:p>
            <a:pPr lvl="2" indent="0">
              <a:lnSpc>
                <a:spcPct val="80000"/>
              </a:lnSpc>
              <a:spcBef>
                <a:spcPts val="2400"/>
              </a:spcBef>
              <a:defRPr sz="1800"/>
            </a:pPr>
            <a:r>
              <a:rPr sz="1400">
                <a:latin typeface="+mn-lt"/>
                <a:ea typeface="+mn-ea"/>
                <a:cs typeface="+mn-cs"/>
                <a:sym typeface="Gill Sans"/>
              </a:rPr>
              <a:t>The nice idea would be to have micro DCs close to you so you are not impacted so much by the network overheads but deploying new micro DC concepts is expensive and the question where deploying them is also hard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1" name="Shape 811"/>
          <p:cNvSpPr/>
          <p:nvPr>
            <p:ph type="sldImg"/>
          </p:nvPr>
        </p:nvSpPr>
        <p:spPr>
          <a:prstGeom prst="rect">
            <a:avLst/>
          </a:prstGeom>
        </p:spPr>
        <p:txBody>
          <a:bodyPr/>
          <a:lstStyle/>
          <a:p>
            <a:pPr lvl="0"/>
          </a:p>
        </p:txBody>
      </p:sp>
      <p:sp>
        <p:nvSpPr>
          <p:cNvPr id="812" name="Shape 812"/>
          <p:cNvSpPr/>
          <p:nvPr>
            <p:ph type="body" sz="quarter" idx="1"/>
          </p:nvPr>
        </p:nvSpPr>
        <p:spPr>
          <a:prstGeom prst="rect">
            <a:avLst/>
          </a:prstGeom>
        </p:spPr>
        <p:txBody>
          <a:bodyPr/>
          <a:lstStyle/>
          <a:p>
            <a:pPr lvl="0">
              <a:spcBef>
                <a:spcPts val="2400"/>
              </a:spcBef>
              <a:defRPr sz="1800"/>
            </a:pPr>
            <a:r>
              <a:rPr sz="1200">
                <a:latin typeface="+mn-lt"/>
                <a:ea typeface="+mn-ea"/>
                <a:cs typeface="+mn-cs"/>
                <a:sym typeface="Gill Sans"/>
              </a:rPr>
              <a:t>UC platforms should be tightly coupled with any facilities available through the Internet, starting from the cores routers of the backbone, the different network access points and any small and medium-size computing infrastructures that may be provisioned by Internet Service Providers (ISPs), governments and academic institutions.The </a:t>
            </a:r>
            <a:r>
              <a:rPr sz="1200">
                <a:latin typeface="Times New Roman"/>
                <a:ea typeface="Times New Roman"/>
                <a:cs typeface="Times New Roman"/>
                <a:sym typeface="Times New Roman"/>
              </a:rPr>
              <a:t>definition of a complete distributed system in charge of turning a complex and diverse network of resources into a collection ofabstracted computing fa- cilities that is both easy to operate and reliable</a:t>
            </a:r>
            <a:endParaRPr sz="1200">
              <a:latin typeface="Times New Roman"/>
              <a:ea typeface="Times New Roman"/>
              <a:cs typeface="Times New Roman"/>
              <a:sym typeface="Times New Roman"/>
            </a:endParaRPr>
          </a:p>
          <a:p>
            <a:pPr lvl="0">
              <a:spcBef>
                <a:spcPts val="2400"/>
              </a:spcBef>
              <a:defRPr sz="1800"/>
            </a:pPr>
            <a:r>
              <a:rPr sz="1200">
                <a:latin typeface="Times New Roman"/>
                <a:ea typeface="Times New Roman"/>
                <a:cs typeface="Times New Roman"/>
                <a:sym typeface="Times New Roman"/>
              </a:rPr>
              <a:t>Attention exemple de pizza: aucun interet d’un point de vue du restaurant mais interet d’un point de vue impact performance (latence)+energy footprint</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lvl="0"/>
          </a:p>
        </p:txBody>
      </p:sp>
      <p:sp>
        <p:nvSpPr>
          <p:cNvPr id="823" name="Shape 823"/>
          <p:cNvSpPr/>
          <p:nvPr>
            <p:ph type="body" sz="quarter" idx="1"/>
          </p:nvPr>
        </p:nvSpPr>
        <p:spPr>
          <a:prstGeom prst="rect">
            <a:avLst/>
          </a:prstGeom>
        </p:spPr>
        <p:txBody>
          <a:bodyPr/>
          <a:lstStyle/>
          <a:p>
            <a:pPr lvl="0">
              <a:spcBef>
                <a:spcPts val="2400"/>
              </a:spcBef>
              <a:defRPr sz="1800"/>
            </a:pPr>
            <a:r>
              <a:rPr sz="1200">
                <a:latin typeface="+mn-lt"/>
                <a:ea typeface="+mn-ea"/>
                <a:cs typeface="+mn-cs"/>
                <a:sym typeface="Gill Sans"/>
              </a:rPr>
              <a:t>UC platforms should be tightly coupled with any facilities available through the Internet, starting from the cores routers of the backbone, the different network access points and any small and medium-size computing infrastructures that may be provisioned by Internet Service Providers (ISPs), governments and academic institutions.The </a:t>
            </a:r>
            <a:r>
              <a:rPr sz="1200">
                <a:latin typeface="Times New Roman"/>
                <a:ea typeface="Times New Roman"/>
                <a:cs typeface="Times New Roman"/>
                <a:sym typeface="Times New Roman"/>
              </a:rPr>
              <a:t>definition of a complete distributed system in charge of turning a complex and diverse network of resources into a collection ofabstracted computing fa- cilities that is both easy to operate and reliable</a:t>
            </a:r>
            <a:endParaRPr sz="1200">
              <a:latin typeface="Times New Roman"/>
              <a:ea typeface="Times New Roman"/>
              <a:cs typeface="Times New Roman"/>
              <a:sym typeface="Times New Roman"/>
            </a:endParaRPr>
          </a:p>
          <a:p>
            <a:pPr lvl="0">
              <a:spcBef>
                <a:spcPts val="2400"/>
              </a:spcBef>
              <a:defRPr sz="1800"/>
            </a:pPr>
            <a:r>
              <a:rPr sz="1200">
                <a:latin typeface="Times New Roman"/>
                <a:ea typeface="Times New Roman"/>
                <a:cs typeface="Times New Roman"/>
                <a:sym typeface="Times New Roman"/>
              </a:rPr>
              <a:t>Attention exemple de pizza: aucun interet d’un point de vue du restaurant mais interet d’un point de vue impact performance (latence)+energy footprint</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lvl="0"/>
          </a:p>
        </p:txBody>
      </p:sp>
      <p:sp>
        <p:nvSpPr>
          <p:cNvPr id="888" name="Shape 888"/>
          <p:cNvSpPr/>
          <p:nvPr>
            <p:ph type="body" sz="quarter" idx="1"/>
          </p:nvPr>
        </p:nvSpPr>
        <p:spPr>
          <a:prstGeom prst="rect">
            <a:avLst/>
          </a:prstGeom>
        </p:spPr>
        <p:txBody>
          <a:bodyPr/>
          <a:lstStyle/>
          <a:p>
            <a:pPr lvl="0">
              <a:defRPr sz="1800"/>
            </a:pPr>
            <a:r>
              <a:rPr sz="2200"/>
              <a:t>- No real sucess stories (for instance SSI technologies) </a:t>
            </a:r>
            <a:endParaRPr sz="2200"/>
          </a:p>
          <a:p>
            <a:pPr lvl="0">
              <a:defRPr sz="1800"/>
            </a:pPr>
            <a:r>
              <a:rPr sz="2200"/>
              <a:t>- each node runs a discovery agent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sldImg"/>
          </p:nvPr>
        </p:nvSpPr>
        <p:spPr>
          <a:prstGeom prst="rect">
            <a:avLst/>
          </a:prstGeom>
        </p:spPr>
        <p:txBody>
          <a:bodyPr/>
          <a:lstStyle/>
          <a:p>
            <a:pPr lvl="0"/>
          </a:p>
        </p:txBody>
      </p:sp>
      <p:sp>
        <p:nvSpPr>
          <p:cNvPr id="894" name="Shape 894"/>
          <p:cNvSpPr/>
          <p:nvPr>
            <p:ph type="body" sz="quarter" idx="1"/>
          </p:nvPr>
        </p:nvSpPr>
        <p:spPr>
          <a:prstGeom prst="rect">
            <a:avLst/>
          </a:prstGeom>
        </p:spPr>
        <p:txBody>
          <a:bodyPr/>
          <a:lstStyle/>
          <a:p>
            <a:pPr lvl="0">
              <a:defRPr sz="1800"/>
            </a:pPr>
            <a:r>
              <a:rPr sz="2200"/>
              <a:t>Distributed wikipedia, diaspora, LogNet presentations. </a:t>
            </a:r>
            <a:endParaRPr sz="2200"/>
          </a:p>
          <a:p>
            <a:pPr lvl="0">
              <a:defRPr sz="1800"/>
            </a:pPr>
            <a:r>
              <a:rPr sz="2200"/>
              <a:t>Akamai: un modele proche pour les données (Orange avait un partenaire avec Akamai)</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ph type="sldImg"/>
          </p:nvPr>
        </p:nvSpPr>
        <p:spPr>
          <a:prstGeom prst="rect">
            <a:avLst/>
          </a:prstGeom>
        </p:spPr>
        <p:txBody>
          <a:bodyPr/>
          <a:lstStyle/>
          <a:p>
            <a:pPr lvl="0"/>
          </a:p>
        </p:txBody>
      </p:sp>
      <p:sp>
        <p:nvSpPr>
          <p:cNvPr id="911" name="Shape 911"/>
          <p:cNvSpPr/>
          <p:nvPr>
            <p:ph type="body" sz="quarter" idx="1"/>
          </p:nvPr>
        </p:nvSpPr>
        <p:spPr>
          <a:prstGeom prst="rect">
            <a:avLst/>
          </a:prstGeom>
        </p:spPr>
        <p:txBody>
          <a:bodyPr/>
          <a:lstStyle/>
          <a:p>
            <a:pPr lvl="0">
              <a:defRPr sz="1800"/>
            </a:pPr>
            <a:r>
              <a:rPr sz="2200"/>
              <a:t>Distributed wikipedia, diaspora, LogNet presentations.</a:t>
            </a:r>
            <a:endParaRPr sz="2200"/>
          </a:p>
          <a:p>
            <a:pPr lvl="0">
              <a:defRPr sz="1800"/>
            </a:pPr>
            <a:r>
              <a:rPr sz="2200"/>
              <a:t>Mines Nantes et donc indirectement IMT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5" name="Shape 925"/>
          <p:cNvSpPr/>
          <p:nvPr>
            <p:ph type="sldImg"/>
          </p:nvPr>
        </p:nvSpPr>
        <p:spPr>
          <a:prstGeom prst="rect">
            <a:avLst/>
          </a:prstGeom>
        </p:spPr>
        <p:txBody>
          <a:bodyPr/>
          <a:lstStyle/>
          <a:p>
            <a:pPr lvl="0"/>
          </a:p>
        </p:txBody>
      </p:sp>
      <p:sp>
        <p:nvSpPr>
          <p:cNvPr id="926" name="Shape 926"/>
          <p:cNvSpPr/>
          <p:nvPr>
            <p:ph type="body" sz="quarter" idx="1"/>
          </p:nvPr>
        </p:nvSpPr>
        <p:spPr>
          <a:prstGeom prst="rect">
            <a:avLst/>
          </a:prstGeom>
        </p:spPr>
        <p:txBody>
          <a:bodyPr/>
          <a:lstStyle/>
          <a:p>
            <a:pPr lvl="0">
              <a:spcBef>
                <a:spcPts val="2400"/>
              </a:spcBef>
              <a:defRPr sz="1800"/>
            </a:pPr>
            <a:r>
              <a:rPr sz="1200">
                <a:latin typeface="+mn-lt"/>
                <a:ea typeface="+mn-ea"/>
                <a:cs typeface="+mn-cs"/>
                <a:sym typeface="Gill Sans"/>
              </a:rPr>
              <a:t>UC platforms should be tightly coupled with any facilities available through the Internet, starting from the cores routers of the backbone, the different network access points and any small and medium-size computing infrastructures that may be provisioned by Internet Service Providers (ISPs), governments and academic institutions.The </a:t>
            </a:r>
            <a:r>
              <a:rPr sz="1200">
                <a:latin typeface="Times New Roman"/>
                <a:ea typeface="Times New Roman"/>
                <a:cs typeface="Times New Roman"/>
                <a:sym typeface="Times New Roman"/>
              </a:rPr>
              <a:t>definition of a complete distributed system in charge of turning a complex and diverse network of resources into a collection ofabstracted computing fa- cilities that is both easy to operate and reliable</a:t>
            </a:r>
            <a:endParaRPr sz="1200">
              <a:latin typeface="Times New Roman"/>
              <a:ea typeface="Times New Roman"/>
              <a:cs typeface="Times New Roman"/>
              <a:sym typeface="Times New Roman"/>
            </a:endParaRPr>
          </a:p>
          <a:p>
            <a:pPr lvl="0">
              <a:spcBef>
                <a:spcPts val="2400"/>
              </a:spcBef>
              <a:defRPr sz="1800"/>
            </a:pPr>
            <a:r>
              <a:rPr sz="1200">
                <a:latin typeface="Times New Roman"/>
                <a:ea typeface="Times New Roman"/>
                <a:cs typeface="Times New Roman"/>
                <a:sym typeface="Times New Roman"/>
              </a:rPr>
              <a:t>Attention exemple de pizza: aucun interet d’un point de vue du restaurant mais interet d’un point de vue impact performance (latence)+energy footprint</a:t>
            </a:r>
            <a:endParaRPr sz="12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1638300"/>
            <a:ext cx="10464800" cy="3302000"/>
          </a:xfrm>
          <a:prstGeom prst="rect">
            <a:avLst/>
          </a:prstGeom>
        </p:spPr>
        <p:txBody>
          <a:bodyPr lIns="0" tIns="0" rIns="0" bIns="0" anchor="b"/>
          <a:lstStyle>
            <a:lvl1pPr>
              <a:defRPr sz="8400"/>
            </a:lvl1pPr>
          </a:lstStyle>
          <a:p>
            <a:pPr lvl="0">
              <a:defRPr sz="1800"/>
            </a:pPr>
            <a:r>
              <a:rPr sz="8400"/>
              <a:t>Title Text</a:t>
            </a:r>
          </a:p>
        </p:txBody>
      </p:sp>
      <p:sp>
        <p:nvSpPr>
          <p:cNvPr id="8" name="Shape 8"/>
          <p:cNvSpPr/>
          <p:nvPr>
            <p:ph type="body" idx="1"/>
          </p:nvPr>
        </p:nvSpPr>
        <p:spPr>
          <a:xfrm>
            <a:off x="1270000" y="5029200"/>
            <a:ext cx="10464800" cy="1130300"/>
          </a:xfrm>
          <a:prstGeom prst="rect">
            <a:avLst/>
          </a:prstGeom>
        </p:spPr>
        <p:txBody>
          <a:bodyPr lIns="0" tIns="0" rIns="0" bIns="0" anchor="t"/>
          <a:lstStyle>
            <a:lvl1pPr marL="0" indent="0" algn="ctr">
              <a:spcBef>
                <a:spcPts val="0"/>
              </a:spcBef>
              <a:buClrTx/>
              <a:buSzTx/>
              <a:buNone/>
              <a:defRPr sz="3600"/>
            </a:lvl1pPr>
            <a:lvl2pPr algn="ctr">
              <a:spcBef>
                <a:spcPts val="0"/>
              </a:spcBef>
              <a:buClrTx/>
              <a:defRPr sz="3600"/>
            </a:lvl2pPr>
            <a:lvl3pPr algn="ctr">
              <a:spcBef>
                <a:spcPts val="0"/>
              </a:spcBef>
              <a:buClrTx/>
              <a:defRPr sz="3600"/>
            </a:lvl3pPr>
            <a:lvl4pPr marL="0" indent="0" algn="ctr">
              <a:spcBef>
                <a:spcPts val="0"/>
              </a:spcBef>
              <a:buClrTx/>
              <a:buSzTx/>
              <a:buNone/>
              <a:defRPr sz="3600"/>
            </a:lvl4pPr>
            <a:lvl5pPr marL="0" indent="0" algn="ctr">
              <a:spcBef>
                <a:spcPts val="0"/>
              </a:spcBef>
              <a:buClrTx/>
              <a:buSzTx/>
              <a:buNone/>
              <a:defRPr sz="3600"/>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
        <p:nvSpPr>
          <p:cNvPr id="9" name="Shape 9"/>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36" name="Shape 36"/>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37" name="Shape 37"/>
          <p:cNvSpPr/>
          <p:nvPr>
            <p:ph type="body" idx="1"/>
          </p:nvPr>
        </p:nvSpPr>
        <p:spPr>
          <a:xfrm>
            <a:off x="635000" y="4787900"/>
            <a:ext cx="5867400" cy="3302000"/>
          </a:xfrm>
          <a:prstGeom prst="rect">
            <a:avLst/>
          </a:prstGeom>
        </p:spPr>
        <p:txBody>
          <a:bodyPr lIns="0" tIns="0" rIns="0" bIns="0" anchor="t"/>
          <a:lstStyle>
            <a:lvl1pPr marL="0" indent="0" algn="ctr">
              <a:spcBef>
                <a:spcPts val="0"/>
              </a:spcBef>
              <a:buClrTx/>
              <a:buSzTx/>
              <a:buNone/>
              <a:defRPr sz="3400"/>
            </a:lvl1pPr>
            <a:lvl2pPr algn="ctr">
              <a:spcBef>
                <a:spcPts val="0"/>
              </a:spcBef>
              <a:buClrTx/>
              <a:defRPr sz="3400"/>
            </a:lvl2pPr>
            <a:lvl3pPr algn="ctr">
              <a:spcBef>
                <a:spcPts val="0"/>
              </a:spcBef>
              <a:buClrTx/>
              <a:defRPr sz="3400"/>
            </a:lvl3pPr>
            <a:lvl4pPr marL="0" indent="0" algn="ctr">
              <a:spcBef>
                <a:spcPts val="0"/>
              </a:spcBef>
              <a:buClrTx/>
              <a:buSzTx/>
              <a:buNone/>
              <a:defRPr sz="3400"/>
            </a:lvl4pPr>
            <a:lvl5pPr marL="0" indent="0" algn="ctr">
              <a:spcBef>
                <a:spcPts val="0"/>
              </a:spcBef>
              <a:buClrTx/>
              <a:buSz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38" name="Shape 38"/>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Reflection">
    <p:spTree>
      <p:nvGrpSpPr>
        <p:cNvPr id="1" name=""/>
        <p:cNvGrpSpPr/>
        <p:nvPr/>
      </p:nvGrpSpPr>
      <p:grpSpPr>
        <a:xfrm>
          <a:off x="0" y="0"/>
          <a:ext cx="0" cy="0"/>
          <a:chOff x="0" y="0"/>
          <a:chExt cx="0" cy="0"/>
        </a:xfrm>
      </p:grpSpPr>
      <p:sp>
        <p:nvSpPr>
          <p:cNvPr id="40" name="Shape 40"/>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41" name="Shape 41"/>
          <p:cNvSpPr/>
          <p:nvPr>
            <p:ph type="body" idx="1"/>
          </p:nvPr>
        </p:nvSpPr>
        <p:spPr>
          <a:xfrm>
            <a:off x="635000" y="4787900"/>
            <a:ext cx="5867400" cy="3302000"/>
          </a:xfrm>
          <a:prstGeom prst="rect">
            <a:avLst/>
          </a:prstGeom>
        </p:spPr>
        <p:txBody>
          <a:bodyPr lIns="0" tIns="0" rIns="0" bIns="0" anchor="t"/>
          <a:lstStyle>
            <a:lvl1pPr marL="0" indent="0" algn="ctr">
              <a:spcBef>
                <a:spcPts val="0"/>
              </a:spcBef>
              <a:buClrTx/>
              <a:buSzTx/>
              <a:buNone/>
              <a:defRPr sz="3400"/>
            </a:lvl1pPr>
            <a:lvl2pPr algn="ctr">
              <a:spcBef>
                <a:spcPts val="0"/>
              </a:spcBef>
              <a:buClrTx/>
              <a:defRPr sz="3400"/>
            </a:lvl2pPr>
            <a:lvl3pPr algn="ctr">
              <a:spcBef>
                <a:spcPts val="0"/>
              </a:spcBef>
              <a:buClrTx/>
              <a:defRPr sz="3400"/>
            </a:lvl3pPr>
            <a:lvl4pPr marL="0" indent="0" algn="ctr">
              <a:spcBef>
                <a:spcPts val="0"/>
              </a:spcBef>
              <a:buClrTx/>
              <a:buSzTx/>
              <a:buNone/>
              <a:defRPr sz="3400"/>
            </a:lvl4pPr>
            <a:lvl5pPr marL="0" indent="0" algn="ctr">
              <a:spcBef>
                <a:spcPts val="0"/>
              </a:spcBef>
              <a:buClrTx/>
              <a:buSz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42" name="Shape 42"/>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44" name="Shape 44"/>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45" name="Shape 45"/>
          <p:cNvSpPr/>
          <p:nvPr>
            <p:ph type="body" idx="1"/>
          </p:nvPr>
        </p:nvSpPr>
        <p:spPr>
          <a:xfrm>
            <a:off x="1270000" y="2768600"/>
            <a:ext cx="5041900" cy="5715000"/>
          </a:xfrm>
          <a:prstGeom prst="rect">
            <a:avLst/>
          </a:prstGeom>
        </p:spPr>
        <p:txBody>
          <a:bodyPr/>
          <a:lstStyle>
            <a:lvl1pPr marL="812120" indent="-494620">
              <a:spcBef>
                <a:spcPts val="3800"/>
              </a:spcBef>
              <a:buClrTx/>
              <a:buSzPct val="171000"/>
              <a:defRPr sz="3200"/>
            </a:lvl1pPr>
            <a:lvl2pPr marL="1256620" indent="-494620">
              <a:spcBef>
                <a:spcPts val="3800"/>
              </a:spcBef>
              <a:buClrTx/>
              <a:buSzPct val="171000"/>
              <a:buChar char="•"/>
              <a:defRPr sz="3200"/>
            </a:lvl2pPr>
            <a:lvl3pPr marL="1701120" indent="-494620">
              <a:spcBef>
                <a:spcPts val="3800"/>
              </a:spcBef>
              <a:buClrTx/>
              <a:buSzPct val="171000"/>
              <a:buChar char="•"/>
              <a:defRPr sz="3200"/>
            </a:lvl3pPr>
            <a:lvl4pPr marL="2145620" indent="-494620">
              <a:spcBef>
                <a:spcPts val="3800"/>
              </a:spcBef>
              <a:buClrTx/>
              <a:defRPr sz="3200"/>
            </a:lvl4pPr>
            <a:lvl5pPr marL="2590120" indent="-494620">
              <a:spcBef>
                <a:spcPts val="3800"/>
              </a:spcBef>
              <a:buClrTx/>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6" name="Shape 46"/>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Left">
    <p:spTree>
      <p:nvGrpSpPr>
        <p:cNvPr id="1" name=""/>
        <p:cNvGrpSpPr/>
        <p:nvPr/>
      </p:nvGrpSpPr>
      <p:grpSpPr>
        <a:xfrm>
          <a:off x="0" y="0"/>
          <a:ext cx="0" cy="0"/>
          <a:chOff x="0" y="0"/>
          <a:chExt cx="0" cy="0"/>
        </a:xfrm>
      </p:grpSpPr>
      <p:sp>
        <p:nvSpPr>
          <p:cNvPr id="48" name="Shape 48"/>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49" name="Shape 49"/>
          <p:cNvSpPr/>
          <p:nvPr>
            <p:ph type="body" idx="1"/>
          </p:nvPr>
        </p:nvSpPr>
        <p:spPr>
          <a:xfrm>
            <a:off x="1270000" y="2768600"/>
            <a:ext cx="5041900" cy="5715000"/>
          </a:xfrm>
          <a:prstGeom prst="rect">
            <a:avLst/>
          </a:prstGeom>
        </p:spPr>
        <p:txBody>
          <a:bodyPr/>
          <a:lstStyle>
            <a:lvl1pPr marL="812120" indent="-494620">
              <a:spcBef>
                <a:spcPts val="3800"/>
              </a:spcBef>
              <a:buClrTx/>
              <a:buSzPct val="171000"/>
              <a:defRPr sz="3200"/>
            </a:lvl1pPr>
            <a:lvl2pPr marL="1256620" indent="-494620">
              <a:spcBef>
                <a:spcPts val="3800"/>
              </a:spcBef>
              <a:buClrTx/>
              <a:buSzPct val="171000"/>
              <a:buChar char="•"/>
              <a:defRPr sz="3200"/>
            </a:lvl2pPr>
            <a:lvl3pPr marL="1701120" indent="-494620">
              <a:spcBef>
                <a:spcPts val="3800"/>
              </a:spcBef>
              <a:buClrTx/>
              <a:buSzPct val="171000"/>
              <a:buChar char="•"/>
              <a:defRPr sz="3200"/>
            </a:lvl3pPr>
            <a:lvl4pPr marL="2145620" indent="-494620">
              <a:spcBef>
                <a:spcPts val="3800"/>
              </a:spcBef>
              <a:buClrTx/>
              <a:defRPr sz="3200"/>
            </a:lvl4pPr>
            <a:lvl5pPr marL="2590120" indent="-494620">
              <a:spcBef>
                <a:spcPts val="3800"/>
              </a:spcBef>
              <a:buClrTx/>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50" name="Shape 50"/>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Right">
    <p:spTree>
      <p:nvGrpSpPr>
        <p:cNvPr id="1" name=""/>
        <p:cNvGrpSpPr/>
        <p:nvPr/>
      </p:nvGrpSpPr>
      <p:grpSpPr>
        <a:xfrm>
          <a:off x="0" y="0"/>
          <a:ext cx="0" cy="0"/>
          <a:chOff x="0" y="0"/>
          <a:chExt cx="0" cy="0"/>
        </a:xfrm>
      </p:grpSpPr>
      <p:sp>
        <p:nvSpPr>
          <p:cNvPr id="52" name="Shape 52"/>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53" name="Shape 53"/>
          <p:cNvSpPr/>
          <p:nvPr>
            <p:ph type="body" idx="1"/>
          </p:nvPr>
        </p:nvSpPr>
        <p:spPr>
          <a:xfrm>
            <a:off x="7772400" y="2768600"/>
            <a:ext cx="3962400" cy="5715000"/>
          </a:xfrm>
          <a:prstGeom prst="rect">
            <a:avLst/>
          </a:prstGeom>
        </p:spPr>
        <p:txBody>
          <a:bodyPr/>
          <a:lstStyle>
            <a:lvl1pPr marL="812120" indent="-494620">
              <a:spcBef>
                <a:spcPts val="3800"/>
              </a:spcBef>
              <a:buClrTx/>
              <a:buSzPct val="171000"/>
              <a:defRPr sz="3200"/>
            </a:lvl1pPr>
            <a:lvl2pPr marL="1256620" indent="-494620">
              <a:spcBef>
                <a:spcPts val="3800"/>
              </a:spcBef>
              <a:buClrTx/>
              <a:buSzPct val="171000"/>
              <a:buChar char="•"/>
              <a:defRPr sz="3200"/>
            </a:lvl2pPr>
            <a:lvl3pPr marL="1701120" indent="-494620">
              <a:spcBef>
                <a:spcPts val="3800"/>
              </a:spcBef>
              <a:buClrTx/>
              <a:buSzPct val="171000"/>
              <a:buChar char="•"/>
              <a:defRPr sz="3200"/>
            </a:lvl3pPr>
            <a:lvl4pPr marL="2145620" indent="-494620">
              <a:spcBef>
                <a:spcPts val="3800"/>
              </a:spcBef>
              <a:buClrTx/>
              <a:defRPr sz="3200"/>
            </a:lvl4pPr>
            <a:lvl5pPr marL="2590120" indent="-494620">
              <a:spcBef>
                <a:spcPts val="3800"/>
              </a:spcBef>
              <a:buClrTx/>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54" name="Shape 54"/>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lvl="0">
              <a:defRPr sz="1800"/>
            </a:pPr>
            <a:r>
              <a:rPr sz="6400"/>
              <a:t>Title Text</a:t>
            </a:r>
          </a:p>
        </p:txBody>
      </p:sp>
      <p:sp>
        <p:nvSpPr>
          <p:cNvPr id="57" name="Shape 57"/>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58" name="Shape 5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lvl="0">
              <a:defRPr sz="1800"/>
            </a:pPr>
            <a:r>
              <a:rPr sz="6400"/>
              <a:t>Title Text</a:t>
            </a:r>
          </a:p>
        </p:txBody>
      </p:sp>
      <p:sp>
        <p:nvSpPr>
          <p:cNvPr id="61" name="Shape 61"/>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62" name="Shape 6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2">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sz="1800"/>
            </a:pPr>
            <a:r>
              <a:rPr sz="6400"/>
              <a:t>Title Text</a:t>
            </a:r>
          </a:p>
        </p:txBody>
      </p:sp>
      <p:sp>
        <p:nvSpPr>
          <p:cNvPr id="65" name="Shape 65"/>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66" name="Shape 6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3">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lvl="0">
              <a:defRPr sz="1800"/>
            </a:pPr>
            <a:r>
              <a:rPr sz="6400"/>
              <a:t>Title Text</a:t>
            </a:r>
          </a:p>
        </p:txBody>
      </p:sp>
      <p:sp>
        <p:nvSpPr>
          <p:cNvPr id="69" name="Shape 69"/>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70" name="Shape 7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4">
    <p:spTree>
      <p:nvGrpSpPr>
        <p:cNvPr id="1" name=""/>
        <p:cNvGrpSpPr/>
        <p:nvPr/>
      </p:nvGrpSpPr>
      <p:grpSpPr>
        <a:xfrm>
          <a:off x="0" y="0"/>
          <a:ext cx="0" cy="0"/>
          <a:chOff x="0" y="0"/>
          <a:chExt cx="0" cy="0"/>
        </a:xfrm>
      </p:grpSpPr>
      <p:sp>
        <p:nvSpPr>
          <p:cNvPr id="72" name="Shape 72"/>
          <p:cNvSpPr/>
          <p:nvPr>
            <p:ph type="title"/>
          </p:nvPr>
        </p:nvSpPr>
        <p:spPr>
          <a:prstGeom prst="rect">
            <a:avLst/>
          </a:prstGeom>
        </p:spPr>
        <p:txBody>
          <a:bodyPr/>
          <a:lstStyle/>
          <a:p>
            <a:pPr lvl="0">
              <a:defRPr sz="1800"/>
            </a:pPr>
            <a:r>
              <a:rPr sz="6400"/>
              <a:t>Title Text</a:t>
            </a:r>
          </a:p>
        </p:txBody>
      </p:sp>
      <p:sp>
        <p:nvSpPr>
          <p:cNvPr id="73" name="Shape 73"/>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74" name="Shape 7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1" name="Shape 11"/>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12" name="Shape 12"/>
          <p:cNvSpPr/>
          <p:nvPr>
            <p:ph type="body" idx="1"/>
          </p:nvPr>
        </p:nvSpPr>
        <p:spPr>
          <a:xfrm>
            <a:off x="1270000" y="2768600"/>
            <a:ext cx="10464800" cy="5715000"/>
          </a:xfrm>
          <a:prstGeom prst="rect">
            <a:avLst/>
          </a:prstGeom>
        </p:spPr>
        <p:txBody>
          <a:bodyPr/>
          <a:lstStyle>
            <a:lvl1pPr marL="889000">
              <a:buClrTx/>
              <a:buSzPct val="171000"/>
            </a:lvl1pPr>
            <a:lvl2pPr marL="1333500" indent="-571500">
              <a:buClrTx/>
              <a:buSzPct val="171000"/>
              <a:buChar char="•"/>
            </a:lvl2pPr>
            <a:lvl3pPr marL="1778000" indent="-571500">
              <a:buClrTx/>
              <a:buSzPct val="171000"/>
              <a:buChar char="•"/>
            </a:lvl3pPr>
            <a:lvl4pPr>
              <a:buClrTx/>
            </a:lvl4pPr>
            <a:lvl5pPr>
              <a:buClrTx/>
            </a:lvl5pPr>
          </a:lstStyle>
          <a:p>
            <a:pPr lvl="0">
              <a:defRPr sz="1800"/>
            </a:pPr>
            <a:r>
              <a:rPr sz="4200"/>
              <a:t>Body Level One</a:t>
            </a:r>
            <a:endParaRPr sz="4200"/>
          </a:p>
          <a:p>
            <a:pPr lvl="1">
              <a:defRPr sz="1800"/>
            </a:pPr>
            <a:r>
              <a:rPr sz="4200"/>
              <a:t>Body Level Two</a:t>
            </a:r>
            <a:endParaRPr sz="4200"/>
          </a:p>
          <a:p>
            <a:pPr lvl="2">
              <a:defRPr sz="1800"/>
            </a:pPr>
            <a:r>
              <a:rPr sz="4200"/>
              <a:t>Body Level Three</a:t>
            </a:r>
            <a:endParaRPr sz="4200"/>
          </a:p>
          <a:p>
            <a:pPr lvl="3">
              <a:defRPr sz="1800"/>
            </a:pPr>
            <a:r>
              <a:rPr sz="4200"/>
              <a:t>Body Level Four</a:t>
            </a:r>
            <a:endParaRPr sz="4200"/>
          </a:p>
          <a:p>
            <a:pPr lvl="4">
              <a:defRPr sz="1800"/>
            </a:pPr>
            <a:r>
              <a:rPr sz="4200"/>
              <a:t>Body Level Five</a:t>
            </a:r>
          </a:p>
        </p:txBody>
      </p:sp>
      <p:sp>
        <p:nvSpPr>
          <p:cNvPr id="13" name="Shape 13"/>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5">
    <p:spTree>
      <p:nvGrpSpPr>
        <p:cNvPr id="1" name=""/>
        <p:cNvGrpSpPr/>
        <p:nvPr/>
      </p:nvGrpSpPr>
      <p:grpSpPr>
        <a:xfrm>
          <a:off x="0" y="0"/>
          <a:ext cx="0" cy="0"/>
          <a:chOff x="0" y="0"/>
          <a:chExt cx="0" cy="0"/>
        </a:xfrm>
      </p:grpSpPr>
      <p:sp>
        <p:nvSpPr>
          <p:cNvPr id="76" name="Shape 76"/>
          <p:cNvSpPr/>
          <p:nvPr>
            <p:ph type="title"/>
          </p:nvPr>
        </p:nvSpPr>
        <p:spPr>
          <a:prstGeom prst="rect">
            <a:avLst/>
          </a:prstGeom>
        </p:spPr>
        <p:txBody>
          <a:bodyPr/>
          <a:lstStyle/>
          <a:p>
            <a:pPr lvl="0">
              <a:defRPr sz="1800"/>
            </a:pPr>
            <a:r>
              <a:rPr sz="6400"/>
              <a:t>Title Text</a:t>
            </a:r>
          </a:p>
        </p:txBody>
      </p:sp>
      <p:sp>
        <p:nvSpPr>
          <p:cNvPr id="77" name="Shape 77"/>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78" name="Shape 7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6">
    <p:spTree>
      <p:nvGrpSpPr>
        <p:cNvPr id="1" name=""/>
        <p:cNvGrpSpPr/>
        <p:nvPr/>
      </p:nvGrpSpPr>
      <p:grpSpPr>
        <a:xfrm>
          <a:off x="0" y="0"/>
          <a:ext cx="0" cy="0"/>
          <a:chOff x="0" y="0"/>
          <a:chExt cx="0" cy="0"/>
        </a:xfrm>
      </p:grpSpPr>
      <p:sp>
        <p:nvSpPr>
          <p:cNvPr id="80" name="Shape 80"/>
          <p:cNvSpPr/>
          <p:nvPr>
            <p:ph type="title"/>
          </p:nvPr>
        </p:nvSpPr>
        <p:spPr>
          <a:prstGeom prst="rect">
            <a:avLst/>
          </a:prstGeom>
        </p:spPr>
        <p:txBody>
          <a:bodyPr/>
          <a:lstStyle/>
          <a:p>
            <a:pPr lvl="0">
              <a:defRPr sz="1800"/>
            </a:pPr>
            <a:r>
              <a:rPr sz="6400"/>
              <a:t>Title Text</a:t>
            </a:r>
          </a:p>
        </p:txBody>
      </p:sp>
      <p:sp>
        <p:nvSpPr>
          <p:cNvPr id="81" name="Shape 81"/>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82" name="Shape 8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84" name="Shape 84"/>
          <p:cNvSpPr/>
          <p:nvPr>
            <p:ph type="title"/>
          </p:nvPr>
        </p:nvSpPr>
        <p:spPr>
          <a:prstGeom prst="rect">
            <a:avLst/>
          </a:prstGeom>
        </p:spPr>
        <p:txBody>
          <a:bodyPr/>
          <a:lstStyle/>
          <a:p>
            <a:pPr lvl="0">
              <a:defRPr sz="1800"/>
            </a:pPr>
            <a:r>
              <a:rPr sz="6400"/>
              <a:t>Title Text</a:t>
            </a:r>
          </a:p>
        </p:txBody>
      </p:sp>
      <p:sp>
        <p:nvSpPr>
          <p:cNvPr id="85" name="Shape 85"/>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86" name="Shape 8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7">
    <p:spTree>
      <p:nvGrpSpPr>
        <p:cNvPr id="1" name=""/>
        <p:cNvGrpSpPr/>
        <p:nvPr/>
      </p:nvGrpSpPr>
      <p:grpSpPr>
        <a:xfrm>
          <a:off x="0" y="0"/>
          <a:ext cx="0" cy="0"/>
          <a:chOff x="0" y="0"/>
          <a:chExt cx="0" cy="0"/>
        </a:xfrm>
      </p:grpSpPr>
      <p:sp>
        <p:nvSpPr>
          <p:cNvPr id="88" name="Shape 88"/>
          <p:cNvSpPr/>
          <p:nvPr>
            <p:ph type="title"/>
          </p:nvPr>
        </p:nvSpPr>
        <p:spPr>
          <a:prstGeom prst="rect">
            <a:avLst/>
          </a:prstGeom>
        </p:spPr>
        <p:txBody>
          <a:bodyPr/>
          <a:lstStyle/>
          <a:p>
            <a:pPr lvl="0">
              <a:defRPr sz="1800"/>
            </a:pPr>
            <a:r>
              <a:rPr sz="6400"/>
              <a:t>Title Text</a:t>
            </a:r>
          </a:p>
        </p:txBody>
      </p:sp>
      <p:sp>
        <p:nvSpPr>
          <p:cNvPr id="89" name="Shape 89"/>
          <p:cNvSpPr/>
          <p:nvPr>
            <p:ph type="body" idx="1"/>
          </p:nvPr>
        </p:nvSpPr>
        <p:spPr>
          <a:prstGeom prst="rect">
            <a:avLst/>
          </a:prstGeom>
        </p:spPr>
        <p:txBody>
          <a:bodyPr/>
          <a:lstStyle>
            <a:lvl2pPr marL="1333500" indent="-571500">
              <a:lnSpc>
                <a:spcPct val="80000"/>
              </a:lnSpc>
              <a:buClrTx/>
              <a:buSzPct val="125000"/>
              <a:buChar char="•"/>
              <a:defRPr sz="3600"/>
            </a:lvl2pPr>
            <a:lvl3pPr marL="1778000" indent="-571500">
              <a:buClrTx/>
              <a:buSzPct val="171000"/>
              <a:buChar char="•"/>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90" name="Shape 9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8">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sz="1800"/>
            </a:pPr>
            <a:r>
              <a:rPr sz="6400"/>
              <a:t>Title Text</a:t>
            </a:r>
          </a:p>
        </p:txBody>
      </p:sp>
      <p:sp>
        <p:nvSpPr>
          <p:cNvPr id="93" name="Shape 93"/>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94" name="Shape 9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9">
    <p:spTree>
      <p:nvGrpSpPr>
        <p:cNvPr id="1" name=""/>
        <p:cNvGrpSpPr/>
        <p:nvPr/>
      </p:nvGrpSpPr>
      <p:grpSpPr>
        <a:xfrm>
          <a:off x="0" y="0"/>
          <a:ext cx="0" cy="0"/>
          <a:chOff x="0" y="0"/>
          <a:chExt cx="0" cy="0"/>
        </a:xfrm>
      </p:grpSpPr>
      <p:sp>
        <p:nvSpPr>
          <p:cNvPr id="96" name="Shape 96"/>
          <p:cNvSpPr/>
          <p:nvPr>
            <p:ph type="title"/>
          </p:nvPr>
        </p:nvSpPr>
        <p:spPr>
          <a:prstGeom prst="rect">
            <a:avLst/>
          </a:prstGeom>
        </p:spPr>
        <p:txBody>
          <a:bodyPr/>
          <a:lstStyle/>
          <a:p>
            <a:pPr lvl="0">
              <a:defRPr sz="1800"/>
            </a:pPr>
            <a:r>
              <a:rPr sz="6400"/>
              <a:t>Title Text</a:t>
            </a:r>
          </a:p>
        </p:txBody>
      </p:sp>
      <p:sp>
        <p:nvSpPr>
          <p:cNvPr id="97" name="Shape 97"/>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98" name="Shape 9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defRPr sz="1800"/>
            </a:pPr>
            <a:r>
              <a:rPr sz="6400"/>
              <a:t>Title Text</a:t>
            </a:r>
          </a:p>
        </p:txBody>
      </p:sp>
      <p:sp>
        <p:nvSpPr>
          <p:cNvPr id="101" name="Shape 101"/>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02" name="Shape 10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p:spTree>
      <p:nvGrpSpPr>
        <p:cNvPr id="1" name=""/>
        <p:cNvGrpSpPr/>
        <p:nvPr/>
      </p:nvGrpSpPr>
      <p:grpSpPr>
        <a:xfrm>
          <a:off x="0" y="0"/>
          <a:ext cx="0" cy="0"/>
          <a:chOff x="0" y="0"/>
          <a:chExt cx="0" cy="0"/>
        </a:xfrm>
      </p:grpSpPr>
      <p:sp>
        <p:nvSpPr>
          <p:cNvPr id="104" name="Shape 104"/>
          <p:cNvSpPr/>
          <p:nvPr>
            <p:ph type="title"/>
          </p:nvPr>
        </p:nvSpPr>
        <p:spPr>
          <a:prstGeom prst="rect">
            <a:avLst/>
          </a:prstGeom>
        </p:spPr>
        <p:txBody>
          <a:bodyPr/>
          <a:lstStyle/>
          <a:p>
            <a:pPr lvl="0">
              <a:defRPr sz="1800"/>
            </a:pPr>
            <a:r>
              <a:rPr sz="6400"/>
              <a:t>Title Text</a:t>
            </a:r>
          </a:p>
        </p:txBody>
      </p:sp>
      <p:sp>
        <p:nvSpPr>
          <p:cNvPr id="105" name="Shape 105"/>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06" name="Shape 10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
    <p:spTree>
      <p:nvGrpSpPr>
        <p:cNvPr id="1" name=""/>
        <p:cNvGrpSpPr/>
        <p:nvPr/>
      </p:nvGrpSpPr>
      <p:grpSpPr>
        <a:xfrm>
          <a:off x="0" y="0"/>
          <a:ext cx="0" cy="0"/>
          <a:chOff x="0" y="0"/>
          <a:chExt cx="0" cy="0"/>
        </a:xfrm>
      </p:grpSpPr>
      <p:sp>
        <p:nvSpPr>
          <p:cNvPr id="108" name="Shape 108"/>
          <p:cNvSpPr/>
          <p:nvPr>
            <p:ph type="title"/>
          </p:nvPr>
        </p:nvSpPr>
        <p:spPr>
          <a:prstGeom prst="rect">
            <a:avLst/>
          </a:prstGeom>
        </p:spPr>
        <p:txBody>
          <a:bodyPr/>
          <a:lstStyle/>
          <a:p>
            <a:pPr lvl="0">
              <a:defRPr sz="1800"/>
            </a:pPr>
            <a:r>
              <a:rPr sz="6400"/>
              <a:t>Title Text</a:t>
            </a:r>
          </a:p>
        </p:txBody>
      </p:sp>
      <p:sp>
        <p:nvSpPr>
          <p:cNvPr id="109" name="Shape 109"/>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10" name="Shape 11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2">
    <p:spTree>
      <p:nvGrpSpPr>
        <p:cNvPr id="1" name=""/>
        <p:cNvGrpSpPr/>
        <p:nvPr/>
      </p:nvGrpSpPr>
      <p:grpSpPr>
        <a:xfrm>
          <a:off x="0" y="0"/>
          <a:ext cx="0" cy="0"/>
          <a:chOff x="0" y="0"/>
          <a:chExt cx="0" cy="0"/>
        </a:xfrm>
      </p:grpSpPr>
      <p:sp>
        <p:nvSpPr>
          <p:cNvPr id="112" name="Shape 112"/>
          <p:cNvSpPr/>
          <p:nvPr>
            <p:ph type="title"/>
          </p:nvPr>
        </p:nvSpPr>
        <p:spPr>
          <a:prstGeom prst="rect">
            <a:avLst/>
          </a:prstGeom>
        </p:spPr>
        <p:txBody>
          <a:bodyPr/>
          <a:lstStyle/>
          <a:p>
            <a:pPr lvl="0">
              <a:defRPr sz="1800"/>
            </a:pPr>
            <a:r>
              <a:rPr sz="6400"/>
              <a:t>Title Text</a:t>
            </a:r>
          </a:p>
        </p:txBody>
      </p:sp>
      <p:sp>
        <p:nvSpPr>
          <p:cNvPr id="113" name="Shape 113"/>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14" name="Shape 11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2 Column">
    <p:spTree>
      <p:nvGrpSpPr>
        <p:cNvPr id="1" name=""/>
        <p:cNvGrpSpPr/>
        <p:nvPr/>
      </p:nvGrpSpPr>
      <p:grpSpPr>
        <a:xfrm>
          <a:off x="0" y="0"/>
          <a:ext cx="0" cy="0"/>
          <a:chOff x="0" y="0"/>
          <a:chExt cx="0" cy="0"/>
        </a:xfrm>
      </p:grpSpPr>
      <p:sp>
        <p:nvSpPr>
          <p:cNvPr id="15" name="Shape 15"/>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16" name="Shape 16"/>
          <p:cNvSpPr/>
          <p:nvPr>
            <p:ph type="body" idx="1"/>
          </p:nvPr>
        </p:nvSpPr>
        <p:spPr>
          <a:xfrm>
            <a:off x="1270000" y="2768600"/>
            <a:ext cx="10464800" cy="5715000"/>
          </a:xfrm>
          <a:prstGeom prst="rect">
            <a:avLst/>
          </a:prstGeom>
        </p:spPr>
        <p:txBody>
          <a:bodyPr lIns="0" tIns="0" rIns="0" bIns="0" numCol="2" spcCol="523240" anchor="t"/>
          <a:lstStyle>
            <a:lvl1pPr marL="812120" indent="-494620">
              <a:spcBef>
                <a:spcPts val="3800"/>
              </a:spcBef>
              <a:buClrTx/>
              <a:buSzPct val="171000"/>
              <a:defRPr sz="3200"/>
            </a:lvl1pPr>
            <a:lvl2pPr marL="1256620" indent="-494620">
              <a:spcBef>
                <a:spcPts val="3800"/>
              </a:spcBef>
              <a:buClrTx/>
              <a:buSzPct val="171000"/>
              <a:buChar char="•"/>
              <a:defRPr sz="3200"/>
            </a:lvl2pPr>
            <a:lvl3pPr marL="1701120" indent="-494620">
              <a:spcBef>
                <a:spcPts val="3800"/>
              </a:spcBef>
              <a:buClrTx/>
              <a:buSzPct val="171000"/>
              <a:buChar char="•"/>
              <a:defRPr sz="3200"/>
            </a:lvl3pPr>
            <a:lvl4pPr marL="2145620" indent="-494620">
              <a:spcBef>
                <a:spcPts val="3800"/>
              </a:spcBef>
              <a:buClrTx/>
              <a:defRPr sz="3200"/>
            </a:lvl4pPr>
            <a:lvl5pPr marL="2590120" indent="-494620">
              <a:spcBef>
                <a:spcPts val="3800"/>
              </a:spcBef>
              <a:buClrTx/>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17" name="Shape 17"/>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3">
    <p:spTree>
      <p:nvGrpSpPr>
        <p:cNvPr id="1" name=""/>
        <p:cNvGrpSpPr/>
        <p:nvPr/>
      </p:nvGrpSpPr>
      <p:grpSpPr>
        <a:xfrm>
          <a:off x="0" y="0"/>
          <a:ext cx="0" cy="0"/>
          <a:chOff x="0" y="0"/>
          <a:chExt cx="0" cy="0"/>
        </a:xfrm>
      </p:grpSpPr>
      <p:sp>
        <p:nvSpPr>
          <p:cNvPr id="116" name="Shape 116"/>
          <p:cNvSpPr/>
          <p:nvPr>
            <p:ph type="title"/>
          </p:nvPr>
        </p:nvSpPr>
        <p:spPr>
          <a:prstGeom prst="rect">
            <a:avLst/>
          </a:prstGeom>
        </p:spPr>
        <p:txBody>
          <a:bodyPr/>
          <a:lstStyle/>
          <a:p>
            <a:pPr lvl="0">
              <a:defRPr sz="1800"/>
            </a:pPr>
            <a:r>
              <a:rPr sz="6400"/>
              <a:t>Title Text</a:t>
            </a:r>
          </a:p>
        </p:txBody>
      </p:sp>
      <p:sp>
        <p:nvSpPr>
          <p:cNvPr id="117" name="Shape 117"/>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18" name="Shape 11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0">
    <p:spTree>
      <p:nvGrpSpPr>
        <p:cNvPr id="1" name=""/>
        <p:cNvGrpSpPr/>
        <p:nvPr/>
      </p:nvGrpSpPr>
      <p:grpSpPr>
        <a:xfrm>
          <a:off x="0" y="0"/>
          <a:ext cx="0" cy="0"/>
          <a:chOff x="0" y="0"/>
          <a:chExt cx="0" cy="0"/>
        </a:xfrm>
      </p:grpSpPr>
      <p:sp>
        <p:nvSpPr>
          <p:cNvPr id="120" name="Shape 120"/>
          <p:cNvSpPr/>
          <p:nvPr>
            <p:ph type="title"/>
          </p:nvPr>
        </p:nvSpPr>
        <p:spPr>
          <a:prstGeom prst="rect">
            <a:avLst/>
          </a:prstGeom>
        </p:spPr>
        <p:txBody>
          <a:bodyPr/>
          <a:lstStyle>
            <a:lvl1pPr>
              <a:defRPr>
                <a:solidFill>
                  <a:srgbClr val="0042AA"/>
                </a:solidFill>
              </a:defRPr>
            </a:lvl1pPr>
          </a:lstStyle>
          <a:p>
            <a:pPr lvl="0">
              <a:defRPr sz="1800">
                <a:solidFill>
                  <a:srgbClr val="000000"/>
                </a:solidFill>
              </a:defRPr>
            </a:pPr>
            <a:r>
              <a:rPr sz="6400">
                <a:solidFill>
                  <a:srgbClr val="0042AA"/>
                </a:solidFill>
              </a:rPr>
              <a:t>Title Text</a:t>
            </a:r>
          </a:p>
        </p:txBody>
      </p:sp>
      <p:sp>
        <p:nvSpPr>
          <p:cNvPr id="121" name="Shape 121"/>
          <p:cNvSpPr/>
          <p:nvPr>
            <p:ph type="body" idx="1"/>
          </p:nvPr>
        </p:nvSpPr>
        <p:spPr>
          <a:prstGeom prst="rect">
            <a:avLst/>
          </a:prstGeom>
        </p:spPr>
        <p:txBody>
          <a:bodyPr/>
          <a:lstStyle>
            <a:lvl1pPr>
              <a:buClr>
                <a:srgbClr val="0042AA"/>
              </a:buClr>
            </a:lvl1pPr>
            <a:lvl2pPr marL="1333500" indent="-571500">
              <a:lnSpc>
                <a:spcPct val="80000"/>
              </a:lnSpc>
              <a:buClrTx/>
              <a:buSzPct val="125000"/>
              <a:buChar char="•"/>
              <a:defRPr sz="3600"/>
            </a:lvl2pPr>
            <a:lvl3pPr marL="1778000" indent="-571500">
              <a:buClrTx/>
              <a:buSzPct val="171000"/>
              <a:buChar char="•"/>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22" name="Shape 122"/>
          <p:cNvSpPr/>
          <p:nvPr>
            <p:ph type="sldNum" sz="quarter" idx="2"/>
          </p:nvPr>
        </p:nvSpPr>
        <p:spPr>
          <a:xfrm>
            <a:off x="12471400" y="9194800"/>
            <a:ext cx="393700" cy="419100"/>
          </a:xfrm>
          <a:prstGeom prst="rect">
            <a:avLst/>
          </a:prstGeom>
        </p:spPr>
        <p:txBody>
          <a:bodyPr/>
          <a:lstStyle>
            <a:lvl1pPr>
              <a:defRPr sz="2200"/>
            </a:lvl1pPr>
          </a:lstStyle>
          <a:p>
            <a:pPr lvl="0"/>
            <a:fld id="{86CB4B4D-7CA3-9044-876B-883B54F8677D}" type="slidenum"/>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4">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lvl="0">
              <a:defRPr sz="1800"/>
            </a:pPr>
            <a:r>
              <a:rPr sz="6400"/>
              <a:t>Title Text</a:t>
            </a:r>
          </a:p>
        </p:txBody>
      </p:sp>
      <p:sp>
        <p:nvSpPr>
          <p:cNvPr id="125" name="Shape 125"/>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26" name="Shape 12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1">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lvl1pPr>
              <a:defRPr>
                <a:solidFill>
                  <a:srgbClr val="0042AA"/>
                </a:solidFill>
              </a:defRPr>
            </a:lvl1pPr>
          </a:lstStyle>
          <a:p>
            <a:pPr lvl="0">
              <a:defRPr sz="1800">
                <a:solidFill>
                  <a:srgbClr val="000000"/>
                </a:solidFill>
              </a:defRPr>
            </a:pPr>
            <a:r>
              <a:rPr sz="6400">
                <a:solidFill>
                  <a:srgbClr val="0042AA"/>
                </a:solidFill>
              </a:rPr>
              <a:t>Title Text</a:t>
            </a:r>
          </a:p>
        </p:txBody>
      </p:sp>
      <p:sp>
        <p:nvSpPr>
          <p:cNvPr id="129" name="Shape 129"/>
          <p:cNvSpPr/>
          <p:nvPr>
            <p:ph type="body" idx="1"/>
          </p:nvPr>
        </p:nvSpPr>
        <p:spPr>
          <a:prstGeom prst="rect">
            <a:avLst/>
          </a:prstGeom>
        </p:spPr>
        <p:txBody>
          <a:bodyPr/>
          <a:lstStyle>
            <a:lvl1pPr>
              <a:buClr>
                <a:srgbClr val="0042AA"/>
              </a:buClr>
            </a:lvl1pPr>
            <a:lvl2pPr marL="1333500" indent="-571500">
              <a:lnSpc>
                <a:spcPct val="80000"/>
              </a:lnSpc>
              <a:buClrTx/>
              <a:buSzPct val="125000"/>
              <a:buChar char="•"/>
              <a:defRPr sz="3600"/>
            </a:lvl2pPr>
            <a:lvl3pPr marL="1778000" indent="-571500">
              <a:buClrTx/>
              <a:buSzPct val="171000"/>
              <a:buChar char="•"/>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30" name="Shape 130"/>
          <p:cNvSpPr/>
          <p:nvPr>
            <p:ph type="sldNum" sz="quarter" idx="2"/>
          </p:nvPr>
        </p:nvSpPr>
        <p:spPr>
          <a:xfrm>
            <a:off x="12471400" y="9194800"/>
            <a:ext cx="393700" cy="419100"/>
          </a:xfrm>
          <a:prstGeom prst="rect">
            <a:avLst/>
          </a:prstGeom>
        </p:spPr>
        <p:txBody>
          <a:bodyPr/>
          <a:lstStyle>
            <a:lvl1pPr>
              <a:defRPr sz="2200"/>
            </a:lvl1pPr>
          </a:lstStyle>
          <a:p>
            <a:pPr lvl="0"/>
            <a:fld id="{86CB4B4D-7CA3-9044-876B-883B54F8677D}" type="slidenum"/>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2">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lvl1pPr>
              <a:defRPr>
                <a:solidFill>
                  <a:srgbClr val="0042AA"/>
                </a:solidFill>
              </a:defRPr>
            </a:lvl1pPr>
          </a:lstStyle>
          <a:p>
            <a:pPr lvl="0">
              <a:defRPr sz="1800">
                <a:solidFill>
                  <a:srgbClr val="000000"/>
                </a:solidFill>
              </a:defRPr>
            </a:pPr>
            <a:r>
              <a:rPr sz="6400">
                <a:solidFill>
                  <a:srgbClr val="0042AA"/>
                </a:solidFill>
              </a:rPr>
              <a:t>Title Text</a:t>
            </a:r>
          </a:p>
        </p:txBody>
      </p:sp>
      <p:sp>
        <p:nvSpPr>
          <p:cNvPr id="133" name="Shape 133"/>
          <p:cNvSpPr/>
          <p:nvPr>
            <p:ph type="body" idx="1"/>
          </p:nvPr>
        </p:nvSpPr>
        <p:spPr>
          <a:prstGeom prst="rect">
            <a:avLst/>
          </a:prstGeom>
        </p:spPr>
        <p:txBody>
          <a:bodyPr/>
          <a:lstStyle>
            <a:lvl1pPr>
              <a:buClr>
                <a:srgbClr val="0042AA"/>
              </a:buClr>
            </a:lvl1pPr>
            <a:lvl2pPr marL="1333500" indent="-571500">
              <a:lnSpc>
                <a:spcPct val="80000"/>
              </a:lnSpc>
              <a:buClrTx/>
              <a:buSzPct val="125000"/>
              <a:buChar char="•"/>
              <a:defRPr sz="3600"/>
            </a:lvl2pPr>
            <a:lvl3pPr marL="1778000" indent="-571500">
              <a:buClrTx/>
              <a:buSzPct val="171000"/>
              <a:buChar char="•"/>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34" name="Shape 134"/>
          <p:cNvSpPr/>
          <p:nvPr>
            <p:ph type="sldNum" sz="quarter" idx="2"/>
          </p:nvPr>
        </p:nvSpPr>
        <p:spPr>
          <a:xfrm>
            <a:off x="12471400" y="9194800"/>
            <a:ext cx="393700" cy="419100"/>
          </a:xfrm>
          <a:prstGeom prst="rect">
            <a:avLst/>
          </a:prstGeom>
        </p:spPr>
        <p:txBody>
          <a:bodyPr/>
          <a:lstStyle>
            <a:lvl1pPr>
              <a:defRPr sz="2200"/>
            </a:lvl1pPr>
          </a:lstStyle>
          <a:p>
            <a:pPr lvl="0"/>
            <a:fld id="{86CB4B4D-7CA3-9044-876B-883B54F8677D}" type="slidenum"/>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5">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sz="1800"/>
            </a:pPr>
            <a:r>
              <a:rPr sz="6400"/>
              <a:t>Title Text</a:t>
            </a:r>
          </a:p>
        </p:txBody>
      </p:sp>
      <p:sp>
        <p:nvSpPr>
          <p:cNvPr id="137" name="Shape 137"/>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38" name="Shape 13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6">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lvl="0">
              <a:defRPr sz="1800"/>
            </a:pPr>
            <a:r>
              <a:rPr sz="6400"/>
              <a:t>Title Text</a:t>
            </a:r>
          </a:p>
        </p:txBody>
      </p:sp>
      <p:sp>
        <p:nvSpPr>
          <p:cNvPr id="141" name="Shape 141"/>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42" name="Shape 14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7">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lvl="0">
              <a:defRPr sz="1800"/>
            </a:pPr>
            <a:r>
              <a:rPr sz="6400"/>
              <a:t>Title Text</a:t>
            </a:r>
          </a:p>
        </p:txBody>
      </p:sp>
      <p:sp>
        <p:nvSpPr>
          <p:cNvPr id="145" name="Shape 145"/>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46" name="Shape 14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13">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lvl="0">
              <a:defRPr sz="1800"/>
            </a:pPr>
            <a:r>
              <a:rPr sz="6400"/>
              <a:t>Title Text</a:t>
            </a:r>
          </a:p>
        </p:txBody>
      </p:sp>
      <p:sp>
        <p:nvSpPr>
          <p:cNvPr id="149" name="Shape 149"/>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50" name="Shape 15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152" name="Shape 152"/>
          <p:cNvSpPr/>
          <p:nvPr>
            <p:ph type="title"/>
          </p:nvPr>
        </p:nvSpPr>
        <p:spPr>
          <a:xfrm>
            <a:off x="952500" y="393700"/>
            <a:ext cx="11099800" cy="2159000"/>
          </a:xfrm>
          <a:prstGeom prst="rect">
            <a:avLst/>
          </a:prstGeom>
        </p:spPr>
        <p:txBody>
          <a:bodyPr lIns="0" tIns="0" rIns="0" bIns="0">
            <a:normAutofit fontScale="100000" lnSpcReduction="0"/>
          </a:bodyPr>
          <a:lstStyle>
            <a:lvl1pPr>
              <a:defRPr sz="8000">
                <a:latin typeface="Helvetica Light"/>
                <a:ea typeface="Helvetica Light"/>
                <a:cs typeface="Helvetica Light"/>
                <a:sym typeface="Helvetica Light"/>
              </a:defRPr>
            </a:lvl1pPr>
          </a:lstStyle>
          <a:p>
            <a:pPr lvl="0">
              <a:defRPr sz="1800"/>
            </a:pPr>
            <a:r>
              <a:rPr sz="8000"/>
              <a:t>Title Text</a:t>
            </a:r>
          </a:p>
        </p:txBody>
      </p:sp>
      <p:sp>
        <p:nvSpPr>
          <p:cNvPr id="153" name="Shape 153"/>
          <p:cNvSpPr/>
          <p:nvPr>
            <p:ph type="body" idx="1"/>
          </p:nvPr>
        </p:nvSpPr>
        <p:spPr>
          <a:xfrm>
            <a:off x="952500" y="2603500"/>
            <a:ext cx="5334000" cy="6286500"/>
          </a:xfrm>
          <a:prstGeom prst="rect">
            <a:avLst/>
          </a:prstGeom>
        </p:spPr>
        <p:txBody>
          <a:bodyPr lIns="0" tIns="0" rIns="0" bIns="0">
            <a:normAutofit fontScale="100000" lnSpcReduction="0"/>
          </a:bodyPr>
          <a:lstStyle>
            <a:lvl1pPr marL="342900" indent="-342900">
              <a:spcBef>
                <a:spcPts val="3200"/>
              </a:spcBef>
              <a:buClrTx/>
              <a:buSzPct val="75000"/>
              <a:defRPr sz="2800">
                <a:latin typeface="Helvetica Light"/>
                <a:ea typeface="Helvetica Light"/>
                <a:cs typeface="Helvetica Light"/>
                <a:sym typeface="Helvetica Light"/>
              </a:defRPr>
            </a:lvl1pPr>
            <a:lvl2pPr marL="685800" indent="-342900">
              <a:spcBef>
                <a:spcPts val="3200"/>
              </a:spcBef>
              <a:buClrTx/>
              <a:buSzPct val="75000"/>
              <a:buChar char="•"/>
              <a:defRPr sz="2800">
                <a:latin typeface="Helvetica Light"/>
                <a:ea typeface="Helvetica Light"/>
                <a:cs typeface="Helvetica Light"/>
                <a:sym typeface="Helvetica Light"/>
              </a:defRPr>
            </a:lvl2pPr>
            <a:lvl3pPr marL="1028700" indent="-342900">
              <a:spcBef>
                <a:spcPts val="3200"/>
              </a:spcBef>
              <a:buClrTx/>
              <a:buSzPct val="75000"/>
              <a:buChar char="•"/>
              <a:defRPr sz="2800">
                <a:latin typeface="Helvetica Light"/>
                <a:ea typeface="Helvetica Light"/>
                <a:cs typeface="Helvetica Light"/>
                <a:sym typeface="Helvetica Light"/>
              </a:defRPr>
            </a:lvl3pPr>
            <a:lvl4pPr marL="1371600" indent="-342900">
              <a:spcBef>
                <a:spcPts val="3200"/>
              </a:spcBef>
              <a:buClrTx/>
              <a:buSzPct val="75000"/>
              <a:defRPr sz="2800">
                <a:latin typeface="Helvetica Light"/>
                <a:ea typeface="Helvetica Light"/>
                <a:cs typeface="Helvetica Light"/>
                <a:sym typeface="Helvetica Light"/>
              </a:defRPr>
            </a:lvl4pPr>
            <a:lvl5pPr marL="1714500" indent="-342900">
              <a:spcBef>
                <a:spcPts val="3200"/>
              </a:spcBef>
              <a:buClrTx/>
              <a:buSzPct val="75000"/>
              <a:defRPr sz="2800">
                <a:latin typeface="Helvetica Light"/>
                <a:ea typeface="Helvetica Light"/>
                <a:cs typeface="Helvetica Light"/>
                <a:sym typeface="Helvetica Light"/>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154" name="Shape 154"/>
          <p:cNvSpPr/>
          <p:nvPr>
            <p:ph type="sldNum" sz="quarter" idx="2"/>
          </p:nvPr>
        </p:nvSpPr>
        <p:spPr>
          <a:xfrm>
            <a:off x="6311798" y="9251950"/>
            <a:ext cx="368504" cy="381000"/>
          </a:xfrm>
          <a:prstGeom prst="rect">
            <a:avLst/>
          </a:prstGeom>
        </p:spPr>
        <p:txBody>
          <a:bodyPr/>
          <a:lstStyle>
            <a:lvl1pPr>
              <a:defRPr>
                <a:latin typeface="Helvetica Light"/>
                <a:ea typeface="Helvetica Light"/>
                <a:cs typeface="Helvetica Light"/>
                <a:sym typeface="Helvetica Light"/>
              </a:defRPr>
            </a:lvl1p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19" name="Shape 19"/>
          <p:cNvSpPr/>
          <p:nvPr>
            <p:ph type="body" idx="1"/>
          </p:nvPr>
        </p:nvSpPr>
        <p:spPr>
          <a:xfrm>
            <a:off x="1270000" y="1270000"/>
            <a:ext cx="10464800" cy="7213600"/>
          </a:xfrm>
          <a:prstGeom prst="rect">
            <a:avLst/>
          </a:prstGeom>
        </p:spPr>
        <p:txBody>
          <a:bodyPr/>
          <a:lstStyle>
            <a:lvl1pPr marL="889000">
              <a:spcBef>
                <a:spcPts val="4800"/>
              </a:spcBef>
              <a:buClrTx/>
              <a:buSzPct val="171000"/>
            </a:lvl1pPr>
            <a:lvl2pPr marL="1333500" indent="-571500">
              <a:spcBef>
                <a:spcPts val="4800"/>
              </a:spcBef>
              <a:buClrTx/>
              <a:buSzPct val="171000"/>
              <a:buChar char="•"/>
            </a:lvl2pPr>
            <a:lvl3pPr marL="1778000" indent="-571500">
              <a:spcBef>
                <a:spcPts val="4800"/>
              </a:spcBef>
              <a:buClrTx/>
              <a:buSzPct val="171000"/>
              <a:buChar char="•"/>
            </a:lvl3pPr>
            <a:lvl4pPr>
              <a:spcBef>
                <a:spcPts val="4800"/>
              </a:spcBef>
              <a:buClrTx/>
            </a:lvl4pPr>
            <a:lvl5pPr>
              <a:spcBef>
                <a:spcPts val="4800"/>
              </a:spcBef>
              <a:buClrTx/>
            </a:lvl5pPr>
          </a:lstStyle>
          <a:p>
            <a:pPr lvl="0">
              <a:defRPr sz="1800"/>
            </a:pPr>
            <a:r>
              <a:rPr sz="4200"/>
              <a:t>Body Level One</a:t>
            </a:r>
            <a:endParaRPr sz="4200"/>
          </a:p>
          <a:p>
            <a:pPr lvl="1">
              <a:defRPr sz="1800"/>
            </a:pPr>
            <a:r>
              <a:rPr sz="4200"/>
              <a:t>Body Level Two</a:t>
            </a:r>
            <a:endParaRPr sz="4200"/>
          </a:p>
          <a:p>
            <a:pPr lvl="2">
              <a:defRPr sz="1800"/>
            </a:pPr>
            <a:r>
              <a:rPr sz="4200"/>
              <a:t>Body Level Three</a:t>
            </a:r>
            <a:endParaRPr sz="4200"/>
          </a:p>
          <a:p>
            <a:pPr lvl="3">
              <a:defRPr sz="1800"/>
            </a:pPr>
            <a:r>
              <a:rPr sz="4200"/>
              <a:t>Body Level Four</a:t>
            </a:r>
            <a:endParaRPr sz="4200"/>
          </a:p>
          <a:p>
            <a:pPr lvl="4">
              <a:defRPr sz="1800"/>
            </a:pPr>
            <a:r>
              <a:rPr sz="4200"/>
              <a:t>Body Level Five</a:t>
            </a:r>
          </a:p>
        </p:txBody>
      </p:sp>
      <p:sp>
        <p:nvSpPr>
          <p:cNvPr id="20" name="Shape 20"/>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sz="1800"/>
            </a:pPr>
            <a:r>
              <a:rPr sz="6400"/>
              <a:t>Title Text</a:t>
            </a:r>
          </a:p>
        </p:txBody>
      </p:sp>
      <p:sp>
        <p:nvSpPr>
          <p:cNvPr id="157" name="Shape 157"/>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58" name="Shape 15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lvl="0">
              <a:defRPr sz="1800"/>
            </a:pPr>
            <a:r>
              <a:rPr sz="6400"/>
              <a:t>Title Text</a:t>
            </a:r>
          </a:p>
        </p:txBody>
      </p:sp>
      <p:sp>
        <p:nvSpPr>
          <p:cNvPr id="161" name="Shape 161"/>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62" name="Shape 16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3">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lvl="0">
              <a:defRPr sz="1800"/>
            </a:pPr>
            <a:r>
              <a:rPr sz="6400"/>
              <a:t>Title Text</a:t>
            </a:r>
          </a:p>
        </p:txBody>
      </p:sp>
      <p:sp>
        <p:nvSpPr>
          <p:cNvPr id="165" name="Shape 165"/>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66" name="Shape 16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copy 3">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lvl="0">
              <a:defRPr sz="1800"/>
            </a:pPr>
            <a:r>
              <a:rPr sz="6400"/>
              <a:t>Title Text</a:t>
            </a:r>
          </a:p>
        </p:txBody>
      </p:sp>
      <p:sp>
        <p:nvSpPr>
          <p:cNvPr id="169" name="Shape 169"/>
          <p:cNvSpPr/>
          <p:nvPr>
            <p:ph type="body" idx="1"/>
          </p:nvPr>
        </p:nvSpPr>
        <p:spPr>
          <a:prstGeom prst="rect">
            <a:avLst/>
          </a:prstGeom>
        </p:spPr>
        <p:txBody>
          <a:bodyP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70" name="Shape 17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72" name="Shape 172"/>
          <p:cNvSpPr/>
          <p:nvPr/>
        </p:nvSpPr>
        <p:spPr>
          <a:xfrm>
            <a:off x="11373631" y="9144000"/>
            <a:ext cx="40708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lvl="0"/>
            <a:r>
              <a:t>/67</a:t>
            </a:r>
          </a:p>
        </p:txBody>
      </p:sp>
      <p:sp>
        <p:nvSpPr>
          <p:cNvPr id="173" name="Shape 173"/>
          <p:cNvSpPr/>
          <p:nvPr>
            <p:ph type="title"/>
          </p:nvPr>
        </p:nvSpPr>
        <p:spPr>
          <a:prstGeom prst="rect">
            <a:avLst/>
          </a:prstGeom>
        </p:spPr>
        <p:txBody>
          <a:bodyPr/>
          <a:lstStyle/>
          <a:p>
            <a:pPr lvl="0">
              <a:defRPr sz="1800"/>
            </a:pPr>
            <a:r>
              <a:rPr sz="6400"/>
              <a:t>Title Text</a:t>
            </a:r>
          </a:p>
        </p:txBody>
      </p:sp>
      <p:sp>
        <p:nvSpPr>
          <p:cNvPr id="174" name="Shape 174"/>
          <p:cNvSpPr/>
          <p:nvPr>
            <p:ph type="body" idx="1"/>
          </p:nvPr>
        </p:nvSpPr>
        <p:spPr>
          <a:prstGeom prst="rect">
            <a:avLst/>
          </a:prstGeom>
        </p:spPr>
        <p:txBody>
          <a:bodyPr/>
          <a:lstStyle>
            <a:lvl1pPr>
              <a:buClr>
                <a:srgbClr val="005493"/>
              </a:buClr>
            </a:lvl1pPr>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175" name="Shape 17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2" name="Shape 22"/>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4" name="Shape 24"/>
          <p:cNvSpPr/>
          <p:nvPr>
            <p:ph type="title"/>
          </p:nvPr>
        </p:nvSpPr>
        <p:spPr>
          <a:xfrm>
            <a:off x="1270000" y="254000"/>
            <a:ext cx="10464800" cy="2438400"/>
          </a:xfrm>
          <a:prstGeom prst="rect">
            <a:avLst/>
          </a:prstGeom>
        </p:spPr>
        <p:txBody>
          <a:bodyPr/>
          <a:lstStyle>
            <a:lvl1pPr>
              <a:defRPr sz="8400"/>
            </a:lvl1pPr>
          </a:lstStyle>
          <a:p>
            <a:pPr lvl="0">
              <a:defRPr sz="1800"/>
            </a:pPr>
            <a:r>
              <a:rPr sz="8400"/>
              <a:t>Title Text</a:t>
            </a:r>
          </a:p>
        </p:txBody>
      </p:sp>
      <p:sp>
        <p:nvSpPr>
          <p:cNvPr id="25" name="Shape 25"/>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27" name="Shape 27"/>
          <p:cNvSpPr/>
          <p:nvPr>
            <p:ph type="title"/>
          </p:nvPr>
        </p:nvSpPr>
        <p:spPr>
          <a:xfrm>
            <a:off x="1270000" y="2971800"/>
            <a:ext cx="10464800" cy="3810000"/>
          </a:xfrm>
          <a:prstGeom prst="rect">
            <a:avLst/>
          </a:prstGeom>
        </p:spPr>
        <p:txBody>
          <a:bodyPr/>
          <a:lstStyle>
            <a:lvl1pPr>
              <a:defRPr sz="8400"/>
            </a:lvl1pPr>
          </a:lstStyle>
          <a:p>
            <a:pPr lvl="0">
              <a:defRPr sz="1800"/>
            </a:pPr>
            <a:r>
              <a:rPr sz="8400"/>
              <a:t>Title Text</a:t>
            </a:r>
          </a:p>
        </p:txBody>
      </p:sp>
      <p:sp>
        <p:nvSpPr>
          <p:cNvPr id="28" name="Shape 28"/>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30" name="Shape 30"/>
          <p:cNvSpPr/>
          <p:nvPr>
            <p:ph type="title"/>
          </p:nvPr>
        </p:nvSpPr>
        <p:spPr>
          <a:xfrm>
            <a:off x="1270000" y="7366000"/>
            <a:ext cx="10464800" cy="1701800"/>
          </a:xfrm>
          <a:prstGeom prst="rect">
            <a:avLst/>
          </a:prstGeom>
        </p:spPr>
        <p:txBody>
          <a:bodyPr/>
          <a:lstStyle>
            <a:lvl1pPr>
              <a:defRPr sz="8400"/>
            </a:lvl1pPr>
          </a:lstStyle>
          <a:p>
            <a:pPr lvl="0">
              <a:defRPr sz="1800"/>
            </a:pPr>
            <a:r>
              <a:rPr sz="8400"/>
              <a:t>Title Text</a:t>
            </a:r>
          </a:p>
        </p:txBody>
      </p:sp>
      <p:sp>
        <p:nvSpPr>
          <p:cNvPr id="31" name="Shape 31"/>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Reflection">
    <p:spTree>
      <p:nvGrpSpPr>
        <p:cNvPr id="1" name=""/>
        <p:cNvGrpSpPr/>
        <p:nvPr/>
      </p:nvGrpSpPr>
      <p:grpSpPr>
        <a:xfrm>
          <a:off x="0" y="0"/>
          <a:ext cx="0" cy="0"/>
          <a:chOff x="0" y="0"/>
          <a:chExt cx="0" cy="0"/>
        </a:xfrm>
      </p:grpSpPr>
      <p:sp>
        <p:nvSpPr>
          <p:cNvPr id="33" name="Shape 33"/>
          <p:cNvSpPr/>
          <p:nvPr>
            <p:ph type="title"/>
          </p:nvPr>
        </p:nvSpPr>
        <p:spPr>
          <a:xfrm>
            <a:off x="1270000" y="7366000"/>
            <a:ext cx="10464800" cy="1701800"/>
          </a:xfrm>
          <a:prstGeom prst="rect">
            <a:avLst/>
          </a:prstGeom>
        </p:spPr>
        <p:txBody>
          <a:bodyPr/>
          <a:lstStyle>
            <a:lvl1pPr>
              <a:defRPr sz="8400"/>
            </a:lvl1pPr>
          </a:lstStyle>
          <a:p>
            <a:pPr lvl="0">
              <a:defRPr sz="1800"/>
            </a:pPr>
            <a:r>
              <a:rPr sz="8400"/>
              <a:t>Title Text</a:t>
            </a:r>
          </a:p>
        </p:txBody>
      </p:sp>
      <p:sp>
        <p:nvSpPr>
          <p:cNvPr id="34" name="Shape 34"/>
          <p:cNvSpPr/>
          <p:nvPr>
            <p:ph type="sldNum" sz="quarter" idx="2"/>
          </p:nvPr>
        </p:nvSpPr>
        <p:spPr>
          <a:xfrm>
            <a:off x="6324600" y="9258300"/>
            <a:ext cx="342900" cy="368300"/>
          </a:xfrm>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11386331" y="9144000"/>
            <a:ext cx="40708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lvl="0"/>
            <a:r>
              <a:t>/17</a:t>
            </a:r>
          </a:p>
        </p:txBody>
      </p:sp>
      <p:sp>
        <p:nvSpPr>
          <p:cNvPr id="3" name="Shape 3"/>
          <p:cNvSpPr/>
          <p:nvPr>
            <p:ph type="title"/>
          </p:nvPr>
        </p:nvSpPr>
        <p:spPr>
          <a:xfrm>
            <a:off x="101600" y="63500"/>
            <a:ext cx="12763500" cy="140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6400"/>
              <a:t>Title Text</a:t>
            </a:r>
          </a:p>
        </p:txBody>
      </p:sp>
      <p:sp>
        <p:nvSpPr>
          <p:cNvPr id="4" name="Shape 4"/>
          <p:cNvSpPr/>
          <p:nvPr>
            <p:ph type="body" idx="1"/>
          </p:nvPr>
        </p:nvSpPr>
        <p:spPr>
          <a:xfrm>
            <a:off x="304800" y="1485900"/>
            <a:ext cx="12560300" cy="695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2pPr>
              <a:lnSpc>
                <a:spcPct val="80000"/>
              </a:lnSpc>
              <a:buClrTx/>
              <a:defRPr sz="3600"/>
            </a:lvl2pPr>
            <a:lvl3pPr>
              <a:buClrTx/>
              <a:defRPr sz="2800"/>
            </a:lvl3pPr>
            <a:lvl4pPr>
              <a:buClrTx/>
            </a:lvl4pPr>
            <a:lvl5pPr>
              <a:buClrTx/>
            </a:lvl5pPr>
          </a:lstStyle>
          <a:p>
            <a:pPr lvl="0">
              <a:defRPr sz="1800"/>
            </a:pPr>
            <a:r>
              <a:rPr sz="4200"/>
              <a:t>Body Level One</a:t>
            </a:r>
            <a:endParaRPr sz="4200"/>
          </a:p>
          <a:p>
            <a:pPr lvl="1">
              <a:defRPr sz="1800"/>
            </a:pPr>
            <a:r>
              <a:rPr sz="3600"/>
              <a:t>Body Level Two</a:t>
            </a:r>
            <a:endParaRPr sz="3600"/>
          </a:p>
          <a:p>
            <a:pPr lvl="2">
              <a:defRPr sz="1800"/>
            </a:pPr>
            <a:r>
              <a:rPr sz="2800"/>
              <a:t>Body Level Three</a:t>
            </a:r>
            <a:endParaRPr sz="2800"/>
          </a:p>
          <a:p>
            <a:pPr lvl="3">
              <a:defRPr sz="1800"/>
            </a:pPr>
            <a:r>
              <a:rPr sz="4200"/>
              <a:t>Body Level Four</a:t>
            </a:r>
            <a:endParaRPr sz="4200"/>
          </a:p>
          <a:p>
            <a:pPr lvl="4">
              <a:defRPr sz="1800"/>
            </a:pPr>
            <a:r>
              <a:rPr sz="4200"/>
              <a:t>Body Level Five</a:t>
            </a:r>
          </a:p>
        </p:txBody>
      </p:sp>
      <p:sp>
        <p:nvSpPr>
          <p:cNvPr id="5" name="Shape 5"/>
          <p:cNvSpPr/>
          <p:nvPr>
            <p:ph type="sldNum" sz="quarter" idx="2"/>
          </p:nvPr>
        </p:nvSpPr>
        <p:spPr>
          <a:xfrm>
            <a:off x="11163300" y="9144000"/>
            <a:ext cx="342900" cy="3683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transition spd="med" advClick="1"/>
  <p:txStyles>
    <p:titleStyle>
      <a:lvl1pPr algn="ctr" defTabSz="584200">
        <a:defRPr sz="6400">
          <a:latin typeface="+mn-lt"/>
          <a:ea typeface="+mn-ea"/>
          <a:cs typeface="+mn-cs"/>
          <a:sym typeface="Gill Sans"/>
        </a:defRPr>
      </a:lvl1pPr>
      <a:lvl2pPr indent="228600" algn="ctr" defTabSz="584200">
        <a:defRPr sz="6400">
          <a:latin typeface="+mn-lt"/>
          <a:ea typeface="+mn-ea"/>
          <a:cs typeface="+mn-cs"/>
          <a:sym typeface="Gill Sans"/>
        </a:defRPr>
      </a:lvl2pPr>
      <a:lvl3pPr indent="457200" algn="ctr" defTabSz="584200">
        <a:defRPr sz="6400">
          <a:latin typeface="+mn-lt"/>
          <a:ea typeface="+mn-ea"/>
          <a:cs typeface="+mn-cs"/>
          <a:sym typeface="Gill Sans"/>
        </a:defRPr>
      </a:lvl3pPr>
      <a:lvl4pPr indent="685800" algn="ctr" defTabSz="584200">
        <a:defRPr sz="6400">
          <a:latin typeface="+mn-lt"/>
          <a:ea typeface="+mn-ea"/>
          <a:cs typeface="+mn-cs"/>
          <a:sym typeface="Gill Sans"/>
        </a:defRPr>
      </a:lvl4pPr>
      <a:lvl5pPr indent="914400" algn="ctr" defTabSz="584200">
        <a:defRPr sz="6400">
          <a:latin typeface="+mn-lt"/>
          <a:ea typeface="+mn-ea"/>
          <a:cs typeface="+mn-cs"/>
          <a:sym typeface="Gill Sans"/>
        </a:defRPr>
      </a:lvl5pPr>
      <a:lvl6pPr indent="1143000" algn="ctr" defTabSz="584200">
        <a:defRPr sz="6400">
          <a:latin typeface="+mn-lt"/>
          <a:ea typeface="+mn-ea"/>
          <a:cs typeface="+mn-cs"/>
          <a:sym typeface="Gill Sans"/>
        </a:defRPr>
      </a:lvl6pPr>
      <a:lvl7pPr indent="1371600" algn="ctr" defTabSz="584200">
        <a:defRPr sz="6400">
          <a:latin typeface="+mn-lt"/>
          <a:ea typeface="+mn-ea"/>
          <a:cs typeface="+mn-cs"/>
          <a:sym typeface="Gill Sans"/>
        </a:defRPr>
      </a:lvl7pPr>
      <a:lvl8pPr indent="1600200" algn="ctr" defTabSz="584200">
        <a:defRPr sz="6400">
          <a:latin typeface="+mn-lt"/>
          <a:ea typeface="+mn-ea"/>
          <a:cs typeface="+mn-cs"/>
          <a:sym typeface="Gill Sans"/>
        </a:defRPr>
      </a:lvl8pPr>
      <a:lvl9pPr indent="1828800" algn="ctr" defTabSz="584200">
        <a:defRPr sz="6400">
          <a:latin typeface="+mn-lt"/>
          <a:ea typeface="+mn-ea"/>
          <a:cs typeface="+mn-cs"/>
          <a:sym typeface="Gill Sans"/>
        </a:defRPr>
      </a:lvl9pPr>
    </p:titleStyle>
    <p:bodyStyle>
      <a:lvl1pPr marL="571500" indent="-571500" defTabSz="584200">
        <a:spcBef>
          <a:spcPts val="2400"/>
        </a:spcBef>
        <a:buClr>
          <a:srgbClr val="008F00"/>
        </a:buClr>
        <a:buSzPct val="150000"/>
        <a:buChar char="•"/>
        <a:defRPr sz="4200">
          <a:latin typeface="+mn-lt"/>
          <a:ea typeface="+mn-ea"/>
          <a:cs typeface="+mn-cs"/>
          <a:sym typeface="Gill Sans"/>
        </a:defRPr>
      </a:lvl1pPr>
      <a:lvl2pPr defTabSz="584200">
        <a:spcBef>
          <a:spcPts val="2400"/>
        </a:spcBef>
        <a:buClr>
          <a:srgbClr val="008F00"/>
        </a:buClr>
        <a:defRPr sz="4200">
          <a:latin typeface="+mn-lt"/>
          <a:ea typeface="+mn-ea"/>
          <a:cs typeface="+mn-cs"/>
          <a:sym typeface="Gill Sans"/>
        </a:defRPr>
      </a:lvl2pPr>
      <a:lvl3pPr defTabSz="584200">
        <a:spcBef>
          <a:spcPts val="2400"/>
        </a:spcBef>
        <a:buClr>
          <a:srgbClr val="008F00"/>
        </a:buClr>
        <a:defRPr sz="4200">
          <a:latin typeface="+mn-lt"/>
          <a:ea typeface="+mn-ea"/>
          <a:cs typeface="+mn-cs"/>
          <a:sym typeface="Gill Sans"/>
        </a:defRPr>
      </a:lvl3pPr>
      <a:lvl4pPr marL="2222500" indent="-571500" defTabSz="584200">
        <a:spcBef>
          <a:spcPts val="2400"/>
        </a:spcBef>
        <a:buClr>
          <a:srgbClr val="008F00"/>
        </a:buClr>
        <a:buSzPct val="171000"/>
        <a:buChar char="•"/>
        <a:defRPr sz="4200">
          <a:latin typeface="+mn-lt"/>
          <a:ea typeface="+mn-ea"/>
          <a:cs typeface="+mn-cs"/>
          <a:sym typeface="Gill Sans"/>
        </a:defRPr>
      </a:lvl4pPr>
      <a:lvl5pPr marL="2667000" indent="-571500" defTabSz="584200">
        <a:spcBef>
          <a:spcPts val="2400"/>
        </a:spcBef>
        <a:buClr>
          <a:srgbClr val="008F00"/>
        </a:buClr>
        <a:buSzPct val="171000"/>
        <a:buChar char="•"/>
        <a:defRPr sz="4200">
          <a:latin typeface="+mn-lt"/>
          <a:ea typeface="+mn-ea"/>
          <a:cs typeface="+mn-cs"/>
          <a:sym typeface="Gill Sans"/>
        </a:defRPr>
      </a:lvl5pPr>
      <a:lvl6pPr marL="3022600" indent="-571500" defTabSz="584200">
        <a:spcBef>
          <a:spcPts val="2400"/>
        </a:spcBef>
        <a:buClr>
          <a:srgbClr val="008F00"/>
        </a:buClr>
        <a:buSzPct val="171000"/>
        <a:buChar char="•"/>
        <a:defRPr sz="4200">
          <a:latin typeface="+mn-lt"/>
          <a:ea typeface="+mn-ea"/>
          <a:cs typeface="+mn-cs"/>
          <a:sym typeface="Gill Sans"/>
        </a:defRPr>
      </a:lvl6pPr>
      <a:lvl7pPr marL="3378200" indent="-571500" defTabSz="584200">
        <a:spcBef>
          <a:spcPts val="2400"/>
        </a:spcBef>
        <a:buClr>
          <a:srgbClr val="008F00"/>
        </a:buClr>
        <a:buSzPct val="171000"/>
        <a:buChar char="•"/>
        <a:defRPr sz="4200">
          <a:latin typeface="+mn-lt"/>
          <a:ea typeface="+mn-ea"/>
          <a:cs typeface="+mn-cs"/>
          <a:sym typeface="Gill Sans"/>
        </a:defRPr>
      </a:lvl7pPr>
      <a:lvl8pPr marL="3733800" indent="-571500" defTabSz="584200">
        <a:spcBef>
          <a:spcPts val="2400"/>
        </a:spcBef>
        <a:buClr>
          <a:srgbClr val="008F00"/>
        </a:buClr>
        <a:buSzPct val="171000"/>
        <a:buChar char="•"/>
        <a:defRPr sz="4200">
          <a:latin typeface="+mn-lt"/>
          <a:ea typeface="+mn-ea"/>
          <a:cs typeface="+mn-cs"/>
          <a:sym typeface="Gill Sans"/>
        </a:defRPr>
      </a:lvl8pPr>
      <a:lvl9pPr marL="4089400" indent="-571500" defTabSz="584200">
        <a:spcBef>
          <a:spcPts val="2400"/>
        </a:spcBef>
        <a:buClr>
          <a:srgbClr val="008F00"/>
        </a:buClr>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hyperlink" Target="http://pasillo.renater.fr/weathermap/weathermap_metropole.html" TargetMode="External"/><Relationship Id="rId5" Type="http://schemas.openxmlformats.org/officeDocument/2006/relationships/image" Target="../media/image1.jpeg"/><Relationship Id="rId6" Type="http://schemas.openxmlformats.org/officeDocument/2006/relationships/image" Target="../media/image3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hyperlink" Target="http://beyondtheclouds.github.io" TargetMode="External"/><Relationship Id="rId5" Type="http://schemas.openxmlformats.org/officeDocument/2006/relationships/image" Target="../media/image2.png"/><Relationship Id="rId6" Type="http://schemas.openxmlformats.org/officeDocument/2006/relationships/hyperlink" Target="mailto:adrien.lebre@inria.fr" TargetMode="External"/><Relationship Id="rId7" Type="http://schemas.openxmlformats.org/officeDocument/2006/relationships/hyperlink" Target="mailto:jonathan.pastor@inria.fr" TargetMode="External"/><Relationship Id="rId8" Type="http://schemas.openxmlformats.org/officeDocument/2006/relationships/image" Target="../media/image33.png"/><Relationship Id="rId9" Type="http://schemas.openxmlformats.org/officeDocument/2006/relationships/image" Target="../media/image4.tif"/><Relationship Id="rId10" Type="http://schemas.openxmlformats.org/officeDocument/2006/relationships/image" Target="../media/image2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hyperlink" Target="http://parasol.cs.rutgers.edu" TargetMode="External"/><Relationship Id="rId7" Type="http://schemas.openxmlformats.org/officeDocument/2006/relationships/image" Target="../media/image3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1.png"/><Relationship Id="rId14" Type="http://schemas.openxmlformats.org/officeDocument/2006/relationships/image" Target="../media/image24.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10.png"/><Relationship Id="rId18" Type="http://schemas.openxmlformats.org/officeDocument/2006/relationships/image" Target="../media/image17.png"/><Relationship Id="rId19" Type="http://schemas.openxmlformats.org/officeDocument/2006/relationships/image" Target="../media/image19.png"/><Relationship Id="rId20" Type="http://schemas.openxmlformats.org/officeDocument/2006/relationships/image" Target="../media/image14.png"/><Relationship Id="rId21" Type="http://schemas.openxmlformats.org/officeDocument/2006/relationships/image" Target="../media/image13.png"/><Relationship Id="rId22" Type="http://schemas.openxmlformats.org/officeDocument/2006/relationships/image" Target="../media/image12.png"/><Relationship Id="rId23" Type="http://schemas.openxmlformats.org/officeDocument/2006/relationships/image" Target="../media/image18.png"/><Relationship Id="rId24" Type="http://schemas.openxmlformats.org/officeDocument/2006/relationships/image" Target="../media/image2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6.png"/><Relationship Id="rId9" Type="http://schemas.openxmlformats.org/officeDocument/2006/relationships/image" Target="../media/image20.png"/><Relationship Id="rId10" Type="http://schemas.openxmlformats.org/officeDocument/2006/relationships/image" Target="../media/image23.png"/><Relationship Id="rId11" Type="http://schemas.openxmlformats.org/officeDocument/2006/relationships/image" Target="../media/image21.png"/><Relationship Id="rId12" Type="http://schemas.openxmlformats.org/officeDocument/2006/relationships/image" Target="../media/image14.png"/><Relationship Id="rId13" Type="http://schemas.openxmlformats.org/officeDocument/2006/relationships/image" Target="../media/image22.png"/><Relationship Id="rId14" Type="http://schemas.openxmlformats.org/officeDocument/2006/relationships/image" Target="../media/image25.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10.png"/><Relationship Id="rId18" Type="http://schemas.openxmlformats.org/officeDocument/2006/relationships/image" Target="../media/image17.png"/><Relationship Id="rId19" Type="http://schemas.openxmlformats.org/officeDocument/2006/relationships/image" Target="../media/image15.png"/><Relationship Id="rId20" Type="http://schemas.openxmlformats.org/officeDocument/2006/relationships/image" Target="../media/image1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hyperlink" Target="http://datacentertalk.com" TargetMode="External"/><Relationship Id="rId5" Type="http://schemas.openxmlformats.org/officeDocument/2006/relationships/image" Target="../media/image26.png"/><Relationship Id="rId6" Type="http://schemas.openxmlformats.org/officeDocument/2006/relationships/image" Target="../media/image3.tif"/><Relationship Id="rId7" Type="http://schemas.openxmlformats.org/officeDocument/2006/relationships/hyperlink" Target="http://coloandcloud.com"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9.png"/><Relationship Id="rId7" Type="http://schemas.openxmlformats.org/officeDocument/2006/relationships/image" Target="../media/image7.png"/><Relationship Id="rId8"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nvSpPr>
        <p:spPr>
          <a:xfrm>
            <a:off x="-349250" y="4464050"/>
            <a:ext cx="13703300" cy="22733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defRPr sz="3600"/>
            </a:lvl1pPr>
          </a:lstStyle>
          <a:p>
            <a:pPr lvl="0">
              <a:defRPr sz="1800"/>
            </a:pPr>
            <a:r>
              <a:rPr sz="3600"/>
              <a:t>How Should Next Generation Utility Computing Infrastructures Be Designed to Solve Sustainability &amp; Efficiency Challenges ?</a:t>
            </a:r>
          </a:p>
        </p:txBody>
      </p:sp>
      <p:pic>
        <p:nvPicPr>
          <p:cNvPr id="180" name="space-shuttle.tiff"/>
          <p:cNvPicPr/>
          <p:nvPr/>
        </p:nvPicPr>
        <p:blipFill>
          <a:blip r:embed="rId3">
            <a:alphaModFix amt="50000"/>
            <a:extLst/>
          </a:blip>
          <a:stretch>
            <a:fillRect/>
          </a:stretch>
        </p:blipFill>
        <p:spPr>
          <a:xfrm>
            <a:off x="4137380" y="1650755"/>
            <a:ext cx="5199940" cy="3459717"/>
          </a:xfrm>
          <a:prstGeom prst="rect">
            <a:avLst/>
          </a:prstGeom>
          <a:ln w="12700">
            <a:miter lim="400000"/>
          </a:ln>
        </p:spPr>
      </p:pic>
      <p:sp>
        <p:nvSpPr>
          <p:cNvPr id="181" name="Shape 181"/>
          <p:cNvSpPr/>
          <p:nvPr>
            <p:ph type="title"/>
          </p:nvPr>
        </p:nvSpPr>
        <p:spPr>
          <a:xfrm>
            <a:off x="-114300" y="-800100"/>
            <a:ext cx="13703300" cy="2273300"/>
          </a:xfrm>
          <a:prstGeom prst="rect">
            <a:avLst/>
          </a:prstGeom>
        </p:spPr>
        <p:txBody>
          <a:bodyPr/>
          <a:lstStyle>
            <a:lvl1pPr>
              <a:defRPr sz="5000"/>
            </a:lvl1pPr>
          </a:lstStyle>
          <a:p>
            <a:pPr lvl="0">
              <a:defRPr sz="1800"/>
            </a:pPr>
            <a:r>
              <a:rPr sz="5000"/>
              <a:t>Beyond the Clouds, The Discovery Initiative</a:t>
            </a:r>
          </a:p>
        </p:txBody>
      </p:sp>
      <p:sp>
        <p:nvSpPr>
          <p:cNvPr id="182" name="Shape 182"/>
          <p:cNvSpPr/>
          <p:nvPr/>
        </p:nvSpPr>
        <p:spPr>
          <a:xfrm>
            <a:off x="6793742" y="4456311"/>
            <a:ext cx="3382194" cy="840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800"/>
            </a:lvl1pPr>
          </a:lstStyle>
          <a:p>
            <a:pPr lvl="0"/>
            <a:r>
              <a:t>Credits: NASA</a:t>
            </a:r>
          </a:p>
        </p:txBody>
      </p:sp>
      <p:pic>
        <p:nvPicPr>
          <p:cNvPr id="183" name="InriaRennes.png"/>
          <p:cNvPicPr/>
          <p:nvPr/>
        </p:nvPicPr>
        <p:blipFill>
          <a:blip r:embed="rId4">
            <a:extLst/>
          </a:blip>
          <a:stretch>
            <a:fillRect/>
          </a:stretch>
        </p:blipFill>
        <p:spPr>
          <a:xfrm>
            <a:off x="5277261" y="6794699"/>
            <a:ext cx="2920178" cy="1055757"/>
          </a:xfrm>
          <a:prstGeom prst="rect">
            <a:avLst/>
          </a:prstGeom>
          <a:ln w="12700">
            <a:miter lim="400000"/>
          </a:ln>
        </p:spPr>
      </p:pic>
      <p:sp>
        <p:nvSpPr>
          <p:cNvPr id="184" name="Shape 184"/>
          <p:cNvSpPr/>
          <p:nvPr/>
        </p:nvSpPr>
        <p:spPr>
          <a:xfrm>
            <a:off x="3510805" y="8509000"/>
            <a:ext cx="5983190"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400"/>
              <a:t>Adrien Lebre </a:t>
            </a:r>
            <a:endParaRPr sz="2400"/>
          </a:p>
          <a:p>
            <a:pPr lvl="0">
              <a:defRPr sz="1800"/>
            </a:pPr>
            <a:r>
              <a:rPr sz="2400"/>
              <a:t> March, 2015 - RENATER - GEANT Association</a:t>
            </a:r>
            <a:br>
              <a:rPr sz="2400"/>
            </a:br>
            <a:endParaRPr sz="2400"/>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101600" y="63500"/>
            <a:ext cx="12763500" cy="1460500"/>
          </a:xfrm>
          <a:prstGeom prst="rect">
            <a:avLst/>
          </a:prstGeom>
        </p:spPr>
        <p:txBody>
          <a:bodyPr lIns="0" tIns="0" rIns="0" bIns="0">
            <a:normAutofit fontScale="100000" lnSpcReduction="0"/>
          </a:bodyPr>
          <a:lstStyle>
            <a:lvl1pPr defTabSz="502412">
              <a:defRPr sz="5332"/>
            </a:lvl1pPr>
          </a:lstStyle>
          <a:p>
            <a:pPr lvl="0">
              <a:defRPr sz="1800"/>
            </a:pPr>
            <a:r>
              <a:rPr sz="5332"/>
              <a:t>Beyond the Clouds, the DISCOVERY Initiative </a:t>
            </a:r>
          </a:p>
        </p:txBody>
      </p:sp>
      <p:sp>
        <p:nvSpPr>
          <p:cNvPr id="791" name="Shape 791"/>
          <p:cNvSpPr/>
          <p:nvPr>
            <p:ph type="body" idx="1"/>
          </p:nvPr>
        </p:nvSpPr>
        <p:spPr>
          <a:xfrm>
            <a:off x="215900" y="1104900"/>
            <a:ext cx="12560300" cy="1727200"/>
          </a:xfrm>
          <a:prstGeom prst="rect">
            <a:avLst/>
          </a:prstGeom>
        </p:spPr>
        <p:txBody>
          <a:bodyPr/>
          <a:lstStyle/>
          <a:p>
            <a:pPr lvl="0" marL="489857" indent="-489857">
              <a:defRPr sz="1800"/>
            </a:pPr>
            <a:r>
              <a:rPr sz="3600"/>
              <a:t>Locality-based UC infrastructures</a:t>
            </a:r>
            <a:br>
              <a:rPr sz="3600"/>
            </a:br>
            <a:br>
              <a:rPr sz="900"/>
            </a:br>
            <a:r>
              <a:rPr sz="2800"/>
              <a:t>A promising way to deliver highly efficient and sustainable UC services is to provide UC platforms as close as possible to the end-users.</a:t>
            </a:r>
            <a:br>
              <a:rPr sz="2800"/>
            </a:br>
          </a:p>
        </p:txBody>
      </p:sp>
      <p:sp>
        <p:nvSpPr>
          <p:cNvPr id="792" name="Shape 792"/>
          <p:cNvSpPr/>
          <p:nvPr>
            <p:ph type="sldNum" sz="quarter" idx="2"/>
          </p:nvPr>
        </p:nvSpPr>
        <p:spPr>
          <a:xfrm>
            <a:off x="11137900" y="91313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795" name="Group 795"/>
          <p:cNvGrpSpPr/>
          <p:nvPr/>
        </p:nvGrpSpPr>
        <p:grpSpPr>
          <a:xfrm>
            <a:off x="1333500" y="2679700"/>
            <a:ext cx="11544300" cy="7150100"/>
            <a:chOff x="0" y="0"/>
            <a:chExt cx="11544300" cy="7150100"/>
          </a:xfrm>
        </p:grpSpPr>
        <p:pic>
          <p:nvPicPr>
            <p:cNvPr id="793" name="Screen Shot 2013-04-08 at 13.49.41.png"/>
            <p:cNvPicPr/>
            <p:nvPr/>
          </p:nvPicPr>
          <p:blipFill>
            <a:blip r:embed="rId3">
              <a:extLst/>
            </a:blip>
            <a:stretch>
              <a:fillRect/>
            </a:stretch>
          </p:blipFill>
          <p:spPr>
            <a:xfrm>
              <a:off x="0" y="0"/>
              <a:ext cx="6950420" cy="7150100"/>
            </a:xfrm>
            <a:prstGeom prst="rect">
              <a:avLst/>
            </a:prstGeom>
            <a:ln w="12700" cap="flat">
              <a:noFill/>
              <a:miter lim="400000"/>
            </a:ln>
            <a:effectLst/>
          </p:spPr>
        </p:pic>
        <p:sp>
          <p:nvSpPr>
            <p:cNvPr id="794" name="Shape 794"/>
            <p:cNvSpPr/>
            <p:nvPr/>
          </p:nvSpPr>
          <p:spPr>
            <a:xfrm>
              <a:off x="6235700" y="2978150"/>
              <a:ext cx="5308600" cy="457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u="sng">
                  <a:hlinkClick r:id="rId4" invalidUrl="" action="" tgtFrame="" tooltip="" history="1" highlightClick="0" endSnd="0"/>
                </a:defRPr>
              </a:lvl1pPr>
            </a:lstStyle>
            <a:p>
              <a:pPr lvl="0">
                <a:defRPr sz="1800" u="none"/>
              </a:pPr>
              <a:r>
                <a:rPr sz="2400" u="sng">
                  <a:hlinkClick r:id="rId4" invalidUrl="" action="" tgtFrame="" tooltip="" history="1" highlightClick="0" endSnd="0"/>
                </a:rPr>
                <a:t>http://www.renater.fr/raccourci?lang=fr</a:t>
              </a:r>
            </a:p>
          </p:txBody>
        </p:sp>
      </p:grpSp>
      <p:sp>
        <p:nvSpPr>
          <p:cNvPr id="796" name="Shape 796"/>
          <p:cNvSpPr/>
          <p:nvPr/>
        </p:nvSpPr>
        <p:spPr>
          <a:xfrm>
            <a:off x="2692400" y="9486900"/>
            <a:ext cx="6134100" cy="368300"/>
          </a:xfrm>
          <a:prstGeom prst="rect">
            <a:avLst/>
          </a:prstGeom>
          <a:solidFill>
            <a:srgbClr val="FFFFFF"/>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97" name="10G_fibre_2009_pop_geant.jpg"/>
          <p:cNvPicPr/>
          <p:nvPr/>
        </p:nvPicPr>
        <p:blipFill>
          <a:blip r:embed="rId5">
            <a:extLst/>
          </a:blip>
          <a:stretch>
            <a:fillRect/>
          </a:stretch>
        </p:blipFill>
        <p:spPr>
          <a:xfrm>
            <a:off x="2961866" y="2775523"/>
            <a:ext cx="7042968" cy="6958454"/>
          </a:xfrm>
          <a:prstGeom prst="rect">
            <a:avLst/>
          </a:prstGeom>
          <a:ln w="12700">
            <a:miter lim="400000"/>
          </a:ln>
        </p:spPr>
      </p:pic>
      <p:grpSp>
        <p:nvGrpSpPr>
          <p:cNvPr id="802" name="Group 802"/>
          <p:cNvGrpSpPr/>
          <p:nvPr/>
        </p:nvGrpSpPr>
        <p:grpSpPr>
          <a:xfrm>
            <a:off x="1503555" y="2993801"/>
            <a:ext cx="9997690" cy="6331398"/>
            <a:chOff x="0" y="0"/>
            <a:chExt cx="9997689" cy="6331397"/>
          </a:xfrm>
        </p:grpSpPr>
        <p:grpSp>
          <p:nvGrpSpPr>
            <p:cNvPr id="800" name="Group 800"/>
            <p:cNvGrpSpPr/>
            <p:nvPr/>
          </p:nvGrpSpPr>
          <p:grpSpPr>
            <a:xfrm>
              <a:off x="0" y="0"/>
              <a:ext cx="9997690" cy="5800264"/>
              <a:chOff x="0" y="0"/>
              <a:chExt cx="9997689" cy="5800263"/>
            </a:xfrm>
          </p:grpSpPr>
          <p:pic>
            <p:nvPicPr>
              <p:cNvPr id="798" name="Screen Shot 2014-09-30 at 09.45.12.png"/>
              <p:cNvPicPr/>
              <p:nvPr/>
            </p:nvPicPr>
            <p:blipFill>
              <a:blip r:embed="rId6">
                <a:extLst/>
              </a:blip>
              <a:srcRect l="0" t="0" r="0" b="0"/>
              <a:stretch>
                <a:fillRect/>
              </a:stretch>
            </p:blipFill>
            <p:spPr>
              <a:xfrm>
                <a:off x="0" y="0"/>
                <a:ext cx="9997690" cy="5800264"/>
              </a:xfrm>
              <a:prstGeom prst="rect">
                <a:avLst/>
              </a:prstGeom>
              <a:ln w="12700" cap="flat">
                <a:noFill/>
                <a:miter lim="400000"/>
              </a:ln>
              <a:effectLst/>
            </p:spPr>
          </p:pic>
          <p:sp>
            <p:nvSpPr>
              <p:cNvPr id="799" name="Shape 799"/>
              <p:cNvSpPr/>
              <p:nvPr/>
            </p:nvSpPr>
            <p:spPr>
              <a:xfrm>
                <a:off x="6372489" y="4546898"/>
                <a:ext cx="3484179"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2600">
                    <a:solidFill>
                      <a:srgbClr val="FF2600"/>
                    </a:solidFill>
                  </a:rPr>
                  <a:t>X-Win - German NREN </a:t>
                </a:r>
                <a:br>
                  <a:rPr sz="2600">
                    <a:solidFill>
                      <a:srgbClr val="FF2600"/>
                    </a:solidFill>
                  </a:rPr>
                </a:br>
                <a:r>
                  <a:rPr sz="2600">
                    <a:solidFill>
                      <a:srgbClr val="FF2600"/>
                    </a:solidFill>
                  </a:rPr>
                  <a:t>More than 50 PoPs !</a:t>
                </a:r>
              </a:p>
            </p:txBody>
          </p:sp>
        </p:grpSp>
        <p:sp>
          <p:nvSpPr>
            <p:cNvPr id="801" name="Shape 801"/>
            <p:cNvSpPr/>
            <p:nvPr/>
          </p:nvSpPr>
          <p:spPr>
            <a:xfrm>
              <a:off x="1231707" y="5874197"/>
              <a:ext cx="7534276"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lvl="0">
                <a:defRPr sz="1800"/>
              </a:pPr>
              <a:r>
                <a:rPr sz="2400"/>
                <a:t>http://www.win-labor.dfn.de/cgi-bin/hades/map.pl?config=win</a:t>
              </a:r>
            </a:p>
          </p:txBody>
        </p:sp>
      </p:grpSp>
      <p:sp>
        <p:nvSpPr>
          <p:cNvPr id="803" name="Shape 803"/>
          <p:cNvSpPr/>
          <p:nvPr/>
        </p:nvSpPr>
        <p:spPr>
          <a:xfrm>
            <a:off x="1178024" y="8351837"/>
            <a:ext cx="1073548" cy="176401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C82506"/>
            </a:solidFill>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nvGrpSpPr>
          <p:cNvPr id="807" name="Group 807"/>
          <p:cNvGrpSpPr/>
          <p:nvPr/>
        </p:nvGrpSpPr>
        <p:grpSpPr>
          <a:xfrm>
            <a:off x="4602460" y="4313237"/>
            <a:ext cx="2172197" cy="4276230"/>
            <a:chOff x="0" y="0"/>
            <a:chExt cx="2172196" cy="4276228"/>
          </a:xfrm>
        </p:grpSpPr>
        <p:sp>
          <p:nvSpPr>
            <p:cNvPr id="804" name="Shape 804"/>
            <p:cNvSpPr/>
            <p:nvPr/>
          </p:nvSpPr>
          <p:spPr>
            <a:xfrm>
              <a:off x="1589583" y="3946028"/>
              <a:ext cx="582614" cy="330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05" name="Shape 805"/>
            <p:cNvSpPr/>
            <p:nvPr/>
          </p:nvSpPr>
          <p:spPr>
            <a:xfrm>
              <a:off x="0" y="0"/>
              <a:ext cx="834232" cy="33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06" name="Shape 806"/>
            <p:cNvSpPr/>
            <p:nvPr/>
          </p:nvSpPr>
          <p:spPr>
            <a:xfrm>
              <a:off x="1183183" y="2091828"/>
              <a:ext cx="582614" cy="330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810" name="Group 810"/>
          <p:cNvGrpSpPr/>
          <p:nvPr/>
        </p:nvGrpSpPr>
        <p:grpSpPr>
          <a:xfrm>
            <a:off x="4799806" y="3636466"/>
            <a:ext cx="1930401" cy="2046785"/>
            <a:chOff x="0" y="0"/>
            <a:chExt cx="1930400" cy="2046783"/>
          </a:xfrm>
        </p:grpSpPr>
        <p:sp>
          <p:nvSpPr>
            <p:cNvPr id="808" name="Shape 808"/>
            <p:cNvSpPr/>
            <p:nvPr/>
          </p:nvSpPr>
          <p:spPr>
            <a:xfrm>
              <a:off x="1625600" y="0"/>
              <a:ext cx="304800" cy="330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09" name="Shape 809"/>
            <p:cNvSpPr/>
            <p:nvPr/>
          </p:nvSpPr>
          <p:spPr>
            <a:xfrm>
              <a:off x="0" y="1716583"/>
              <a:ext cx="304800" cy="330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07"/>
                                        </p:tgtEl>
                                        <p:attrNameLst>
                                          <p:attrName>style.visibility</p:attrName>
                                        </p:attrNameLst>
                                      </p:cBhvr>
                                      <p:to>
                                        <p:strVal val="visible"/>
                                      </p:to>
                                    </p:set>
                                  </p:childTnLst>
                                </p:cTn>
                              </p:par>
                            </p:childTnLst>
                          </p:cTn>
                        </p:par>
                        <p:par>
                          <p:cTn id="11" fill="hold">
                            <p:stCondLst>
                              <p:cond delay="0"/>
                            </p:stCondLst>
                            <p:childTnLst>
                              <p:par>
                                <p:cTn id="12" nodeType="afterEffect" presetClass="exit" presetSubtype="0" presetID="1" grpId="3" fill="hold">
                                  <p:stCondLst>
                                    <p:cond delay="0"/>
                                  </p:stCondLst>
                                  <p:iterate type="el" backwards="0">
                                    <p:tmAbs val="0"/>
                                  </p:iterate>
                                  <p:childTnLst>
                                    <p:set>
                                      <p:cBhvr>
                                        <p:cTn id="13" fill="hold">
                                          <p:stCondLst>
                                            <p:cond delay="0"/>
                                          </p:stCondLst>
                                        </p:cTn>
                                        <p:tgtEl>
                                          <p:spTgt spid="80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nodeType="clickEffect" presetClass="entr" presetSubtype="0" presetID="1" grpId="4" fill="hold">
                                  <p:stCondLst>
                                    <p:cond delay="0"/>
                                  </p:stCondLst>
                                  <p:iterate type="el" backwards="0">
                                    <p:tmAbs val="0"/>
                                  </p:iterate>
                                  <p:childTnLst>
                                    <p:set>
                                      <p:cBhvr>
                                        <p:cTn id="17" fill="hold"/>
                                        <p:tgtEl>
                                          <p:spTgt spid="810"/>
                                        </p:tgtEl>
                                        <p:attrNameLst>
                                          <p:attrName>style.visibility</p:attrName>
                                        </p:attrNameLst>
                                      </p:cBhvr>
                                      <p:to>
                                        <p:strVal val="visible"/>
                                      </p:to>
                                    </p:set>
                                  </p:childTnLst>
                                </p:cTn>
                              </p:par>
                            </p:childTnLst>
                          </p:cTn>
                        </p:par>
                        <p:par>
                          <p:cTn id="18" fill="hold">
                            <p:stCondLst>
                              <p:cond delay="0"/>
                            </p:stCondLst>
                            <p:childTnLst>
                              <p:par>
                                <p:cTn id="19" nodeType="afterEffect" presetClass="exit" presetSubtype="0" presetID="1" grpId="5" fill="hold">
                                  <p:stCondLst>
                                    <p:cond delay="0"/>
                                  </p:stCondLst>
                                  <p:iterate type="el" backwards="0">
                                    <p:tmAbs val="0"/>
                                  </p:iterate>
                                  <p:childTnLst>
                                    <p:set>
                                      <p:cBhvr>
                                        <p:cTn id="20" fill="hold">
                                          <p:stCondLst>
                                            <p:cond delay="0"/>
                                          </p:stCondLst>
                                        </p:cTn>
                                        <p:tgtEl>
                                          <p:spTgt spid="80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nodeType="clickEffect" presetClass="exit" presetSubtype="0" presetID="1" grpId="6" fill="hold">
                                  <p:stCondLst>
                                    <p:cond delay="0"/>
                                  </p:stCondLst>
                                  <p:iterate type="el" backwards="0">
                                    <p:tmAbs val="0"/>
                                  </p:iterate>
                                  <p:childTnLst>
                                    <p:set>
                                      <p:cBhvr>
                                        <p:cTn id="24" fill="hold">
                                          <p:stCondLst>
                                            <p:cond delay="0"/>
                                          </p:stCondLst>
                                        </p:cTn>
                                        <p:tgtEl>
                                          <p:spTgt spid="810"/>
                                        </p:tgtEl>
                                        <p:attrNameLst>
                                          <p:attrName>style.visibility</p:attrName>
                                        </p:attrNameLst>
                                      </p:cBhvr>
                                      <p:to>
                                        <p:strVal val="hidden"/>
                                      </p:to>
                                    </p:set>
                                  </p:childTnLst>
                                </p:cTn>
                              </p:par>
                            </p:childTnLst>
                          </p:cTn>
                        </p:par>
                        <p:par>
                          <p:cTn id="25" fill="hold">
                            <p:stCondLst>
                              <p:cond delay="0"/>
                            </p:stCondLst>
                            <p:childTnLst>
                              <p:par>
                                <p:cTn id="26" nodeType="afterEffect" presetClass="exit" presetSubtype="0" presetID="1" grpId="7" fill="hold">
                                  <p:stCondLst>
                                    <p:cond delay="0"/>
                                  </p:stCondLst>
                                  <p:iterate type="el" backwards="0">
                                    <p:tmAbs val="0"/>
                                  </p:iterate>
                                  <p:childTnLst>
                                    <p:set>
                                      <p:cBhvr>
                                        <p:cTn id="27" fill="hold">
                                          <p:stCondLst>
                                            <p:cond delay="0"/>
                                          </p:stCondLst>
                                        </p:cTn>
                                        <p:tgtEl>
                                          <p:spTgt spid="795"/>
                                        </p:tgtEl>
                                        <p:attrNameLst>
                                          <p:attrName>style.visibility</p:attrName>
                                        </p:attrNameLst>
                                      </p:cBhvr>
                                      <p:to>
                                        <p:strVal val="hidden"/>
                                      </p:to>
                                    </p:set>
                                  </p:childTnLst>
                                </p:cTn>
                              </p:par>
                            </p:childTnLst>
                          </p:cTn>
                        </p:par>
                        <p:par>
                          <p:cTn id="28" fill="hold">
                            <p:stCondLst>
                              <p:cond delay="0"/>
                            </p:stCondLst>
                            <p:childTnLst>
                              <p:par>
                                <p:cTn id="29" nodeType="afterEffect" presetClass="entr" presetSubtype="0" presetID="1" grpId="8" fill="hold">
                                  <p:stCondLst>
                                    <p:cond delay="0"/>
                                  </p:stCondLst>
                                  <p:iterate type="el" backwards="0">
                                    <p:tmAbs val="0"/>
                                  </p:iterate>
                                  <p:childTnLst>
                                    <p:set>
                                      <p:cBhvr>
                                        <p:cTn id="30" fill="hold"/>
                                        <p:tgtEl>
                                          <p:spTgt spid="8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presetClass="exit" presetSubtype="0" presetID="1" grpId="9" fill="hold">
                                  <p:stCondLst>
                                    <p:cond delay="0"/>
                                  </p:stCondLst>
                                  <p:iterate type="el" backwards="0">
                                    <p:tmAbs val="0"/>
                                  </p:iterate>
                                  <p:childTnLst>
                                    <p:set>
                                      <p:cBhvr>
                                        <p:cTn id="34" fill="hold">
                                          <p:stCondLst>
                                            <p:cond delay="0"/>
                                          </p:stCondLst>
                                        </p:cTn>
                                        <p:tgtEl>
                                          <p:spTgt spid="802"/>
                                        </p:tgtEl>
                                        <p:attrNameLst>
                                          <p:attrName>style.visibility</p:attrName>
                                        </p:attrNameLst>
                                      </p:cBhvr>
                                      <p:to>
                                        <p:strVal val="hidden"/>
                                      </p:to>
                                    </p:set>
                                  </p:childTnLst>
                                </p:cTn>
                              </p:par>
                            </p:childTnLst>
                          </p:cTn>
                        </p:par>
                        <p:par>
                          <p:cTn id="35" fill="hold">
                            <p:stCondLst>
                              <p:cond delay="0"/>
                            </p:stCondLst>
                            <p:childTnLst>
                              <p:par>
                                <p:cTn id="36" nodeType="afterEffect" presetClass="entr" presetSubtype="0" presetID="1" grpId="10" fill="hold">
                                  <p:stCondLst>
                                    <p:cond delay="0"/>
                                  </p:stCondLst>
                                  <p:iterate type="el" backwards="0">
                                    <p:tmAbs val="0"/>
                                  </p:iterate>
                                  <p:childTnLst>
                                    <p:set>
                                      <p:cBhvr>
                                        <p:cTn id="37" fill="hold"/>
                                        <p:tgtEl>
                                          <p:spTgt spid="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7" grpId="5"/>
      <p:bldP build="whole" bldLvl="1" animBg="1" rev="0" advAuto="0" spid="795" grpId="7"/>
      <p:bldP build="whole" bldLvl="1" animBg="1" rev="0" advAuto="0" spid="802" grpId="8"/>
      <p:bldP build="whole" bldLvl="1" animBg="1" rev="0" advAuto="0" spid="802" grpId="9"/>
      <p:bldP build="whole" bldLvl="1" animBg="1" rev="0" advAuto="0" spid="797" grpId="10"/>
      <p:bldP build="whole" bldLvl="1" animBg="1" rev="0" advAuto="0" spid="807" grpId="2"/>
      <p:bldP build="whole" bldLvl="1" animBg="1" rev="0" advAuto="0" spid="810" grpId="4"/>
      <p:bldP build="whole" bldLvl="1" animBg="1" rev="0" advAuto="0" spid="803" grpId="1"/>
      <p:bldP build="whole" bldLvl="1" animBg="1" rev="0" advAuto="0" spid="810" grpId="6"/>
      <p:bldP build="whole" bldLvl="1" animBg="1" rev="0" advAuto="0" spid="803" grpId="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4" name="Shape 814"/>
          <p:cNvSpPr/>
          <p:nvPr>
            <p:ph type="title"/>
          </p:nvPr>
        </p:nvSpPr>
        <p:spPr>
          <a:xfrm>
            <a:off x="101600" y="63500"/>
            <a:ext cx="12763500" cy="1460500"/>
          </a:xfrm>
          <a:prstGeom prst="rect">
            <a:avLst/>
          </a:prstGeom>
        </p:spPr>
        <p:txBody>
          <a:bodyPr lIns="0" tIns="0" rIns="0" bIns="0">
            <a:normAutofit fontScale="100000" lnSpcReduction="0"/>
          </a:bodyPr>
          <a:lstStyle>
            <a:lvl1pPr defTabSz="514095">
              <a:defRPr sz="5456"/>
            </a:lvl1pPr>
          </a:lstStyle>
          <a:p>
            <a:pPr lvl="0">
              <a:defRPr sz="1800"/>
            </a:pPr>
            <a:r>
              <a:rPr sz="5456"/>
              <a:t>Beyond the Cloud, the DISCOVERY Initiative </a:t>
            </a:r>
          </a:p>
        </p:txBody>
      </p:sp>
      <p:sp>
        <p:nvSpPr>
          <p:cNvPr id="815" name="Shape 815"/>
          <p:cNvSpPr/>
          <p:nvPr>
            <p:ph type="body" idx="1"/>
          </p:nvPr>
        </p:nvSpPr>
        <p:spPr>
          <a:xfrm>
            <a:off x="215900" y="1104900"/>
            <a:ext cx="12560300" cy="1727200"/>
          </a:xfrm>
          <a:prstGeom prst="rect">
            <a:avLst/>
          </a:prstGeom>
        </p:spPr>
        <p:txBody>
          <a:bodyPr/>
          <a:lstStyle/>
          <a:p>
            <a:pPr lvl="0" marL="489857" indent="-489857">
              <a:defRPr sz="1800"/>
            </a:pPr>
            <a:r>
              <a:rPr sz="3600"/>
              <a:t>Locality-based UC infrastructures</a:t>
            </a:r>
            <a:br>
              <a:rPr sz="3600"/>
            </a:br>
            <a:br>
              <a:rPr sz="900"/>
            </a:br>
            <a:r>
              <a:rPr sz="2800"/>
              <a:t>A promising way to deliver highly efficient and sustainable UC services is to provide UC platforms as close as possible to the end-users.</a:t>
            </a:r>
            <a:br>
              <a:rPr sz="2800"/>
            </a:br>
          </a:p>
        </p:txBody>
      </p:sp>
      <p:sp>
        <p:nvSpPr>
          <p:cNvPr id="816" name="Shape 816"/>
          <p:cNvSpPr/>
          <p:nvPr>
            <p:ph type="sldNum" sz="quarter" idx="2"/>
          </p:nvPr>
        </p:nvSpPr>
        <p:spPr>
          <a:xfrm>
            <a:off x="11137900" y="91313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817" name="Shape 817"/>
          <p:cNvSpPr/>
          <p:nvPr/>
        </p:nvSpPr>
        <p:spPr>
          <a:xfrm>
            <a:off x="598022" y="6469591"/>
            <a:ext cx="7749515" cy="1695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50000"/>
              </a:lnSpc>
              <a:defRPr sz="1800"/>
            </a:pPr>
            <a:r>
              <a:rPr b="1" sz="3600">
                <a:solidFill>
                  <a:srgbClr val="FFAA00"/>
                </a:solidFill>
              </a:rPr>
              <a:t>⇒ Operating such widely distributed resources requires the definition of a </a:t>
            </a:r>
            <a:endParaRPr b="1" sz="3600">
              <a:solidFill>
                <a:srgbClr val="FFAA00"/>
              </a:solidFill>
            </a:endParaRPr>
          </a:p>
          <a:p>
            <a:pPr lvl="0">
              <a:lnSpc>
                <a:spcPct val="50000"/>
              </a:lnSpc>
              <a:defRPr sz="1800"/>
            </a:pPr>
            <a:br>
              <a:rPr b="1" sz="3600">
                <a:solidFill>
                  <a:srgbClr val="FFAA00"/>
                </a:solidFill>
              </a:rPr>
            </a:br>
            <a:r>
              <a:rPr b="1" sz="3600">
                <a:solidFill>
                  <a:srgbClr val="FFAA00"/>
                </a:solidFill>
              </a:rPr>
              <a:t>fully distributed system</a:t>
            </a:r>
          </a:p>
        </p:txBody>
      </p:sp>
      <p:pic>
        <p:nvPicPr>
          <p:cNvPr id="818" name="Screen Shot 2013-04-08 at 13.49.41.png"/>
          <p:cNvPicPr/>
          <p:nvPr/>
        </p:nvPicPr>
        <p:blipFill>
          <a:blip r:embed="rId3">
            <a:extLst/>
          </a:blip>
          <a:stretch>
            <a:fillRect/>
          </a:stretch>
        </p:blipFill>
        <p:spPr>
          <a:xfrm>
            <a:off x="9478805" y="2382402"/>
            <a:ext cx="3245473" cy="3338713"/>
          </a:xfrm>
          <a:prstGeom prst="rect">
            <a:avLst/>
          </a:prstGeom>
          <a:ln w="12700">
            <a:miter lim="400000"/>
          </a:ln>
        </p:spPr>
      </p:pic>
      <p:sp>
        <p:nvSpPr>
          <p:cNvPr id="819" name="Shape 819"/>
          <p:cNvSpPr/>
          <p:nvPr/>
        </p:nvSpPr>
        <p:spPr>
          <a:xfrm>
            <a:off x="279400" y="3188757"/>
            <a:ext cx="11658600" cy="306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500" indent="-571500" algn="l">
              <a:spcBef>
                <a:spcPts val="2400"/>
              </a:spcBef>
              <a:buClr>
                <a:srgbClr val="005493"/>
              </a:buClr>
              <a:buSzPct val="150000"/>
              <a:buChar char="•"/>
              <a:defRPr sz="1800"/>
            </a:pPr>
            <a:r>
              <a:rPr sz="3600"/>
              <a:t>Leveraging network backbones </a:t>
            </a:r>
            <a:endParaRPr sz="3600"/>
          </a:p>
          <a:p>
            <a:pPr lvl="2" indent="0" algn="l">
              <a:lnSpc>
                <a:spcPct val="80000"/>
              </a:lnSpc>
              <a:spcBef>
                <a:spcPts val="2400"/>
              </a:spcBef>
              <a:defRPr sz="1800"/>
            </a:pPr>
            <a:r>
              <a:rPr sz="2800"/>
              <a:t>Extend any point of presence of network backbones </a:t>
            </a:r>
            <a:br>
              <a:rPr sz="2800"/>
            </a:br>
            <a:r>
              <a:rPr sz="2800"/>
              <a:t>with UC servers (from network hubs up to  major</a:t>
            </a:r>
            <a:br>
              <a:rPr sz="2800"/>
            </a:br>
            <a:r>
              <a:rPr sz="2800"/>
              <a:t>DSLAMs that are operated by telecom companies</a:t>
            </a:r>
            <a:br>
              <a:rPr sz="2800"/>
            </a:br>
            <a:r>
              <a:rPr sz="2800"/>
              <a:t> and network institutions). </a:t>
            </a:r>
            <a:endParaRPr sz="2800"/>
          </a:p>
        </p:txBody>
      </p:sp>
      <p:sp>
        <p:nvSpPr>
          <p:cNvPr id="820" name="Shape 820"/>
          <p:cNvSpPr/>
          <p:nvPr/>
        </p:nvSpPr>
        <p:spPr>
          <a:xfrm>
            <a:off x="2692400" y="9486900"/>
            <a:ext cx="6134100" cy="368300"/>
          </a:xfrm>
          <a:prstGeom prst="rect">
            <a:avLst/>
          </a:prstGeom>
          <a:solidFill>
            <a:srgbClr val="FFFFFF"/>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821" name="10G_fibre_2009_pop_geant.jpg"/>
          <p:cNvPicPr/>
          <p:nvPr/>
        </p:nvPicPr>
        <p:blipFill>
          <a:blip r:embed="rId4">
            <a:extLst/>
          </a:blip>
          <a:stretch>
            <a:fillRect/>
          </a:stretch>
        </p:blipFill>
        <p:spPr>
          <a:xfrm>
            <a:off x="9478805" y="5790253"/>
            <a:ext cx="3245473" cy="3206527"/>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nvSpPr>
        <p:spPr>
          <a:xfrm>
            <a:off x="289396" y="2470150"/>
            <a:ext cx="12387908" cy="6718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499" indent="-571499" algn="l">
              <a:spcBef>
                <a:spcPts val="2400"/>
              </a:spcBef>
              <a:buClr>
                <a:srgbClr val="005493"/>
              </a:buClr>
              <a:buSzPct val="150000"/>
              <a:buChar char="•"/>
              <a:defRPr sz="1800"/>
            </a:pPr>
            <a:r>
              <a:rPr sz="3600"/>
              <a:t>The LUC OS</a:t>
            </a:r>
            <a:endParaRPr sz="3600"/>
          </a:p>
          <a:p>
            <a:pPr lvl="4" marL="1333499" indent="-571499" algn="l">
              <a:spcBef>
                <a:spcPts val="2400"/>
              </a:spcBef>
              <a:buClr>
                <a:srgbClr val="005493"/>
              </a:buClr>
              <a:buSzPct val="150000"/>
              <a:buChar char="•"/>
              <a:defRPr sz="1800"/>
            </a:pPr>
            <a:r>
              <a:rPr sz="3000">
                <a:solidFill>
                  <a:srgbClr val="C82506"/>
                </a:solidFill>
              </a:rPr>
              <a:t>A fully distributed IaaS system</a:t>
            </a:r>
            <a:r>
              <a:rPr sz="3000"/>
              <a:t> and not a distributed system of IaaS systemS. We want to/must go further than high level cloud APIs</a:t>
            </a:r>
            <a:br>
              <a:rPr sz="3000"/>
            </a:br>
            <a:r>
              <a:rPr sz="3000"/>
              <a:t>(cross-cutting concerns such as energy/security)</a:t>
            </a:r>
            <a:endParaRPr sz="3000"/>
          </a:p>
          <a:p>
            <a:pPr lvl="4" marL="1333499" indent="-571499" algn="l">
              <a:spcBef>
                <a:spcPts val="2400"/>
              </a:spcBef>
              <a:buClr>
                <a:srgbClr val="005493"/>
              </a:buClr>
              <a:buSzPct val="150000"/>
              <a:buChar char="•"/>
              <a:defRPr sz="1800"/>
            </a:pPr>
            <a:r>
              <a:rPr sz="3000"/>
              <a:t>Leverage P2P algorithms and self-* approaches</a:t>
            </a:r>
            <a:endParaRPr sz="3000"/>
          </a:p>
          <a:p>
            <a:pPr lvl="0" marL="571500" indent="-571500" algn="l">
              <a:spcBef>
                <a:spcPts val="2400"/>
              </a:spcBef>
              <a:buClr>
                <a:srgbClr val="005493"/>
              </a:buClr>
              <a:buSzPct val="150000"/>
              <a:buChar char="•"/>
              <a:defRPr sz="1800"/>
            </a:pPr>
            <a:r>
              <a:rPr sz="3600">
                <a:solidFill>
                  <a:srgbClr val="C82506"/>
                </a:solidFill>
              </a:rPr>
              <a:t>lots of scientific/technical challenges </a:t>
            </a:r>
            <a:endParaRPr sz="3600">
              <a:solidFill>
                <a:srgbClr val="C82506"/>
              </a:solidFill>
            </a:endParaRPr>
          </a:p>
          <a:p>
            <a:pPr lvl="1" indent="0" algn="l">
              <a:lnSpc>
                <a:spcPct val="80000"/>
              </a:lnSpc>
              <a:spcBef>
                <a:spcPts val="2400"/>
              </a:spcBef>
              <a:defRPr sz="1800"/>
            </a:pPr>
            <a:r>
              <a:rPr sz="3000"/>
              <a:t>Cost of the DISCOVERY network !? partial view of </a:t>
            </a:r>
            <a:br>
              <a:rPr sz="3000"/>
            </a:br>
            <a:r>
              <a:rPr sz="3000"/>
              <a:t>the system !? Impact on the others VMs !?, management</a:t>
            </a:r>
            <a:br>
              <a:rPr sz="3000"/>
            </a:br>
            <a:r>
              <a:rPr sz="3000"/>
              <a:t>of  VM images !? Which software abstractions to </a:t>
            </a:r>
            <a:br>
              <a:rPr sz="3000"/>
            </a:br>
            <a:r>
              <a:rPr sz="3000"/>
              <a:t>make the development easier and more reliable </a:t>
            </a:r>
            <a:br>
              <a:rPr sz="3000"/>
            </a:br>
            <a:r>
              <a:rPr sz="3000"/>
              <a:t>(distributed event programming)? How to take into </a:t>
            </a:r>
            <a:br>
              <a:rPr sz="3000"/>
            </a:br>
            <a:r>
              <a:rPr sz="3000"/>
              <a:t>account locality aspects? … </a:t>
            </a:r>
            <a:br>
              <a:rPr sz="3000"/>
            </a:br>
          </a:p>
        </p:txBody>
      </p:sp>
      <p:sp>
        <p:nvSpPr>
          <p:cNvPr id="826" name="Shape 826"/>
          <p:cNvSpPr/>
          <p:nvPr>
            <p:ph type="title"/>
          </p:nvPr>
        </p:nvSpPr>
        <p:spPr>
          <a:prstGeom prst="rect">
            <a:avLst/>
          </a:prstGeom>
        </p:spPr>
        <p:txBody>
          <a:bodyPr/>
          <a:lstStyle/>
          <a:p>
            <a:pPr lvl="0">
              <a:defRPr sz="1800"/>
            </a:pPr>
            <a:r>
              <a:rPr sz="6400"/>
              <a:t>The DISCOVERY Proposal</a:t>
            </a:r>
          </a:p>
        </p:txBody>
      </p:sp>
      <p:sp>
        <p:nvSpPr>
          <p:cNvPr id="827" name="Shape 8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828" name="cloud.pdf"/>
          <p:cNvPicPr/>
          <p:nvPr/>
        </p:nvPicPr>
        <p:blipFill>
          <a:blip r:embed="rId3">
            <a:extLst/>
          </a:blip>
          <a:stretch>
            <a:fillRect/>
          </a:stretch>
        </p:blipFill>
        <p:spPr>
          <a:xfrm>
            <a:off x="8997986" y="6689011"/>
            <a:ext cx="3541812" cy="2425371"/>
          </a:xfrm>
          <a:prstGeom prst="rect">
            <a:avLst/>
          </a:prstGeom>
          <a:ln w="12700">
            <a:miter lim="400000"/>
          </a:ln>
        </p:spPr>
      </p:pic>
      <p:grpSp>
        <p:nvGrpSpPr>
          <p:cNvPr id="831" name="Group 831"/>
          <p:cNvGrpSpPr/>
          <p:nvPr/>
        </p:nvGrpSpPr>
        <p:grpSpPr>
          <a:xfrm>
            <a:off x="12136353" y="4457700"/>
            <a:ext cx="673714" cy="673714"/>
            <a:chOff x="0" y="0"/>
            <a:chExt cx="673713" cy="673713"/>
          </a:xfrm>
        </p:grpSpPr>
        <p:pic>
          <p:nvPicPr>
            <p:cNvPr id="829" name="droppedImage.pdf"/>
            <p:cNvPicPr/>
            <p:nvPr/>
          </p:nvPicPr>
          <p:blipFill>
            <a:blip r:embed="rId4">
              <a:extLst/>
            </a:blip>
            <a:stretch>
              <a:fillRect/>
            </a:stretch>
          </p:blipFill>
          <p:spPr>
            <a:xfrm>
              <a:off x="0" y="0"/>
              <a:ext cx="673714" cy="673714"/>
            </a:xfrm>
            <a:prstGeom prst="rect">
              <a:avLst/>
            </a:prstGeom>
            <a:ln w="12700" cap="flat">
              <a:noFill/>
              <a:miter lim="400000"/>
            </a:ln>
            <a:effectLst/>
          </p:spPr>
        </p:pic>
        <p:sp>
          <p:nvSpPr>
            <p:cNvPr id="830" name="Shape 830"/>
            <p:cNvSpPr/>
            <p:nvPr/>
          </p:nvSpPr>
          <p:spPr>
            <a:xfrm>
              <a:off x="65511" y="197631"/>
              <a:ext cx="551402" cy="3289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Alice</a:t>
              </a:r>
            </a:p>
          </p:txBody>
        </p:sp>
      </p:grpSp>
      <p:pic>
        <p:nvPicPr>
          <p:cNvPr id="832" name="droppedImage.png"/>
          <p:cNvPicPr/>
          <p:nvPr/>
        </p:nvPicPr>
        <p:blipFill>
          <a:blip r:embed="rId5">
            <a:extLst/>
          </a:blip>
          <a:stretch>
            <a:fillRect/>
          </a:stretch>
        </p:blipFill>
        <p:spPr>
          <a:xfrm>
            <a:off x="12056395" y="4888876"/>
            <a:ext cx="686113" cy="970149"/>
          </a:xfrm>
          <a:prstGeom prst="rect">
            <a:avLst/>
          </a:prstGeom>
          <a:ln w="12700">
            <a:miter lim="400000"/>
          </a:ln>
        </p:spPr>
      </p:pic>
      <p:grpSp>
        <p:nvGrpSpPr>
          <p:cNvPr id="850" name="Group 850"/>
          <p:cNvGrpSpPr/>
          <p:nvPr/>
        </p:nvGrpSpPr>
        <p:grpSpPr>
          <a:xfrm>
            <a:off x="9236182" y="5384961"/>
            <a:ext cx="3003634" cy="3276714"/>
            <a:chOff x="0" y="0"/>
            <a:chExt cx="3003633" cy="3276713"/>
          </a:xfrm>
        </p:grpSpPr>
        <p:grpSp>
          <p:nvGrpSpPr>
            <p:cNvPr id="847" name="Group 847"/>
            <p:cNvGrpSpPr/>
            <p:nvPr/>
          </p:nvGrpSpPr>
          <p:grpSpPr>
            <a:xfrm>
              <a:off x="0" y="1440941"/>
              <a:ext cx="2530171" cy="1835773"/>
              <a:chOff x="0" y="0"/>
              <a:chExt cx="2530170" cy="1835772"/>
            </a:xfrm>
          </p:grpSpPr>
          <p:grpSp>
            <p:nvGrpSpPr>
              <p:cNvPr id="844" name="Group 844"/>
              <p:cNvGrpSpPr/>
              <p:nvPr/>
            </p:nvGrpSpPr>
            <p:grpSpPr>
              <a:xfrm>
                <a:off x="151416" y="93099"/>
                <a:ext cx="2209783" cy="1742674"/>
                <a:chOff x="0" y="0"/>
                <a:chExt cx="2209781" cy="1742673"/>
              </a:xfrm>
            </p:grpSpPr>
            <p:grpSp>
              <p:nvGrpSpPr>
                <p:cNvPr id="837" name="Group 837"/>
                <p:cNvGrpSpPr/>
                <p:nvPr/>
              </p:nvGrpSpPr>
              <p:grpSpPr>
                <a:xfrm>
                  <a:off x="-1" y="-1"/>
                  <a:ext cx="2209783" cy="1742675"/>
                  <a:chOff x="0" y="0"/>
                  <a:chExt cx="2209781" cy="1742673"/>
                </a:xfrm>
              </p:grpSpPr>
              <p:sp>
                <p:nvSpPr>
                  <p:cNvPr id="833" name="Shape 833"/>
                  <p:cNvSpPr/>
                  <p:nvPr/>
                </p:nvSpPr>
                <p:spPr>
                  <a:xfrm>
                    <a:off x="0" y="1185736"/>
                    <a:ext cx="574903" cy="55693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34" name="Shape 834"/>
                  <p:cNvSpPr/>
                  <p:nvPr/>
                </p:nvSpPr>
                <p:spPr>
                  <a:xfrm>
                    <a:off x="817439" y="1185736"/>
                    <a:ext cx="574903" cy="55693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35" name="Shape 835"/>
                  <p:cNvSpPr/>
                  <p:nvPr/>
                </p:nvSpPr>
                <p:spPr>
                  <a:xfrm>
                    <a:off x="1634879" y="1185736"/>
                    <a:ext cx="574903" cy="55693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36" name="Shape 836"/>
                  <p:cNvSpPr/>
                  <p:nvPr/>
                </p:nvSpPr>
                <p:spPr>
                  <a:xfrm>
                    <a:off x="817439" y="0"/>
                    <a:ext cx="574903" cy="55693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838" name="Shape 838"/>
                <p:cNvSpPr/>
                <p:nvPr/>
              </p:nvSpPr>
              <p:spPr>
                <a:xfrm flipV="1">
                  <a:off x="406362" y="521005"/>
                  <a:ext cx="393829" cy="597867"/>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39" name="Shape 839"/>
                <p:cNvSpPr/>
                <p:nvPr/>
              </p:nvSpPr>
              <p:spPr>
                <a:xfrm flipV="1">
                  <a:off x="1095907" y="610833"/>
                  <a:ext cx="9700" cy="512173"/>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0" name="Shape 840"/>
                <p:cNvSpPr/>
                <p:nvPr/>
              </p:nvSpPr>
              <p:spPr>
                <a:xfrm flipH="1" flipV="1">
                  <a:off x="1402040" y="556936"/>
                  <a:ext cx="384089" cy="551562"/>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1" name="Shape 841"/>
                <p:cNvSpPr/>
                <p:nvPr/>
              </p:nvSpPr>
              <p:spPr>
                <a:xfrm flipH="1">
                  <a:off x="557652" y="584223"/>
                  <a:ext cx="379712" cy="556600"/>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2" name="Shape 842"/>
                <p:cNvSpPr/>
                <p:nvPr/>
              </p:nvSpPr>
              <p:spPr>
                <a:xfrm>
                  <a:off x="1216832" y="609145"/>
                  <a:ext cx="5552" cy="522695"/>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3" name="Shape 843"/>
                <p:cNvSpPr/>
                <p:nvPr/>
              </p:nvSpPr>
              <p:spPr>
                <a:xfrm>
                  <a:off x="1494908" y="441888"/>
                  <a:ext cx="437122" cy="555209"/>
                </a:xfrm>
                <a:prstGeom prst="line">
                  <a:avLst/>
                </a:prstGeom>
                <a:noFill/>
                <a:ln w="635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sp>
            <p:nvSpPr>
              <p:cNvPr id="845" name="Shape 845"/>
              <p:cNvSpPr/>
              <p:nvPr/>
            </p:nvSpPr>
            <p:spPr>
              <a:xfrm>
                <a:off x="341760" y="0"/>
                <a:ext cx="2188411" cy="1752071"/>
              </a:xfrm>
              <a:prstGeom prst="line">
                <a:avLst/>
              </a:prstGeom>
              <a:noFill/>
              <a:ln w="63500" cap="flat">
                <a:solidFill>
                  <a:srgbClr val="E3240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6" name="Shape 846"/>
              <p:cNvSpPr/>
              <p:nvPr/>
            </p:nvSpPr>
            <p:spPr>
              <a:xfrm flipH="1">
                <a:off x="0" y="27685"/>
                <a:ext cx="2202227" cy="1747465"/>
              </a:xfrm>
              <a:prstGeom prst="line">
                <a:avLst/>
              </a:prstGeom>
              <a:noFill/>
              <a:ln w="63500" cap="flat">
                <a:solidFill>
                  <a:srgbClr val="E3240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sp>
          <p:nvSpPr>
            <p:cNvPr id="848" name="Shape 848"/>
            <p:cNvSpPr/>
            <p:nvPr/>
          </p:nvSpPr>
          <p:spPr>
            <a:xfrm flipV="1">
              <a:off x="2555596" y="0"/>
              <a:ext cx="448038" cy="330477"/>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49" name="Shape 849"/>
            <p:cNvSpPr/>
            <p:nvPr/>
          </p:nvSpPr>
          <p:spPr>
            <a:xfrm flipH="1" flipV="1">
              <a:off x="1657726" y="1197574"/>
              <a:ext cx="380090" cy="1552192"/>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grpSp>
        <p:nvGrpSpPr>
          <p:cNvPr id="855" name="Group 855"/>
          <p:cNvGrpSpPr/>
          <p:nvPr/>
        </p:nvGrpSpPr>
        <p:grpSpPr>
          <a:xfrm>
            <a:off x="10357748" y="5444251"/>
            <a:ext cx="1904365" cy="1607928"/>
            <a:chOff x="0" y="0"/>
            <a:chExt cx="1904364" cy="1607926"/>
          </a:xfrm>
        </p:grpSpPr>
        <p:sp>
          <p:nvSpPr>
            <p:cNvPr id="851" name="Shape 851"/>
            <p:cNvSpPr/>
            <p:nvPr/>
          </p:nvSpPr>
          <p:spPr>
            <a:xfrm flipV="1">
              <a:off x="138244" y="1025607"/>
              <a:ext cx="257002" cy="582320"/>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nvGrpSpPr>
            <p:cNvPr id="854" name="Group 854"/>
            <p:cNvGrpSpPr/>
            <p:nvPr/>
          </p:nvGrpSpPr>
          <p:grpSpPr>
            <a:xfrm>
              <a:off x="0" y="0"/>
              <a:ext cx="1904365" cy="1304076"/>
              <a:chOff x="0" y="0"/>
              <a:chExt cx="1904364" cy="1304075"/>
            </a:xfrm>
          </p:grpSpPr>
          <p:pic>
            <p:nvPicPr>
              <p:cNvPr id="852" name="cloud.pdf"/>
              <p:cNvPicPr/>
              <p:nvPr/>
            </p:nvPicPr>
            <p:blipFill>
              <a:blip r:embed="rId3">
                <a:extLst/>
              </a:blip>
              <a:stretch>
                <a:fillRect/>
              </a:stretch>
            </p:blipFill>
            <p:spPr>
              <a:xfrm>
                <a:off x="0" y="0"/>
                <a:ext cx="1904365" cy="1304076"/>
              </a:xfrm>
              <a:prstGeom prst="rect">
                <a:avLst/>
              </a:prstGeom>
              <a:ln w="12700" cap="flat">
                <a:noFill/>
                <a:miter lim="400000"/>
              </a:ln>
              <a:effectLst/>
            </p:spPr>
          </p:pic>
          <p:sp>
            <p:nvSpPr>
              <p:cNvPr id="853" name="Shape 853"/>
              <p:cNvSpPr/>
              <p:nvPr/>
            </p:nvSpPr>
            <p:spPr>
              <a:xfrm>
                <a:off x="490411" y="365367"/>
                <a:ext cx="916147" cy="574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defRPr sz="1800"/>
                </a:pPr>
                <a:r>
                  <a:rPr sz="1600"/>
                  <a:t>Internet</a:t>
                </a:r>
                <a:endParaRPr sz="1600"/>
              </a:p>
              <a:p>
                <a:pPr lvl="0">
                  <a:defRPr sz="1800"/>
                </a:pPr>
                <a:r>
                  <a:rPr sz="1600"/>
                  <a:t>backbone</a:t>
                </a:r>
              </a:p>
            </p:txBody>
          </p:sp>
        </p:grpSp>
      </p:grpSp>
      <p:grpSp>
        <p:nvGrpSpPr>
          <p:cNvPr id="871" name="Group 871"/>
          <p:cNvGrpSpPr/>
          <p:nvPr/>
        </p:nvGrpSpPr>
        <p:grpSpPr>
          <a:xfrm>
            <a:off x="9267360" y="5574532"/>
            <a:ext cx="3003064" cy="3443105"/>
            <a:chOff x="0" y="116935"/>
            <a:chExt cx="3003063" cy="3443104"/>
          </a:xfrm>
        </p:grpSpPr>
        <p:grpSp>
          <p:nvGrpSpPr>
            <p:cNvPr id="868" name="Group 868"/>
            <p:cNvGrpSpPr/>
            <p:nvPr/>
          </p:nvGrpSpPr>
          <p:grpSpPr>
            <a:xfrm>
              <a:off x="0" y="2001514"/>
              <a:ext cx="2452319" cy="1203703"/>
              <a:chOff x="0" y="0"/>
              <a:chExt cx="2452318" cy="1203702"/>
            </a:xfrm>
          </p:grpSpPr>
          <p:grpSp>
            <p:nvGrpSpPr>
              <p:cNvPr id="862" name="Group 862"/>
              <p:cNvGrpSpPr/>
              <p:nvPr/>
            </p:nvGrpSpPr>
            <p:grpSpPr>
              <a:xfrm>
                <a:off x="179657" y="637782"/>
                <a:ext cx="2066056" cy="565921"/>
                <a:chOff x="0" y="0"/>
                <a:chExt cx="2066055" cy="565919"/>
              </a:xfrm>
            </p:grpSpPr>
            <p:sp>
              <p:nvSpPr>
                <p:cNvPr id="856" name="Shape 856"/>
                <p:cNvSpPr/>
                <p:nvPr/>
              </p:nvSpPr>
              <p:spPr>
                <a:xfrm>
                  <a:off x="745576" y="0"/>
                  <a:ext cx="574904" cy="55693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57" name="Shape 857"/>
                <p:cNvSpPr/>
                <p:nvPr/>
              </p:nvSpPr>
              <p:spPr>
                <a:xfrm>
                  <a:off x="889302" y="134742"/>
                  <a:ext cx="278469" cy="28745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58" name="Shape 858"/>
                <p:cNvSpPr/>
                <p:nvPr/>
              </p:nvSpPr>
              <p:spPr>
                <a:xfrm>
                  <a:off x="0" y="8982"/>
                  <a:ext cx="574903" cy="55693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59" name="Shape 859"/>
                <p:cNvSpPr/>
                <p:nvPr/>
              </p:nvSpPr>
              <p:spPr>
                <a:xfrm>
                  <a:off x="143725" y="143725"/>
                  <a:ext cx="278470" cy="28745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60" name="Shape 860"/>
                <p:cNvSpPr/>
                <p:nvPr/>
              </p:nvSpPr>
              <p:spPr>
                <a:xfrm>
                  <a:off x="1491153" y="0"/>
                  <a:ext cx="574903" cy="55693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61" name="Shape 861"/>
                <p:cNvSpPr/>
                <p:nvPr/>
              </p:nvSpPr>
              <p:spPr>
                <a:xfrm>
                  <a:off x="1634879" y="134742"/>
                  <a:ext cx="278469" cy="28745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863" name="Shape 863"/>
              <p:cNvSpPr/>
              <p:nvPr/>
            </p:nvSpPr>
            <p:spPr>
              <a:xfrm>
                <a:off x="0" y="0"/>
                <a:ext cx="2452319" cy="628800"/>
              </a:xfrm>
              <a:prstGeom prst="leftRightArrow">
                <a:avLst>
                  <a:gd name="adj1" fmla="val 45302"/>
                  <a:gd name="adj2" fmla="val 50286"/>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12700" dir="5400000">
                        <a:srgbClr val="000000">
                          <a:alpha val="50000"/>
                        </a:srgbClr>
                      </a:outerShdw>
                    </a:effectLst>
                  </a:rPr>
                  <a:t>DISCOVERY Network</a:t>
                </a:r>
              </a:p>
            </p:txBody>
          </p:sp>
          <p:sp>
            <p:nvSpPr>
              <p:cNvPr id="864" name="Shape 864"/>
              <p:cNvSpPr/>
              <p:nvPr/>
            </p:nvSpPr>
            <p:spPr>
              <a:xfrm rot="5399235">
                <a:off x="287506" y="530057"/>
                <a:ext cx="404229" cy="206606"/>
              </a:xfrm>
              <a:prstGeom prst="rightArrow">
                <a:avLst>
                  <a:gd name="adj1" fmla="val 30774"/>
                  <a:gd name="adj2" fmla="val 93956"/>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12700" dir="5400000">
                        <a:srgbClr val="000000">
                          <a:alpha val="50000"/>
                        </a:srgbClr>
                      </a:outerShdw>
                    </a:effectLst>
                  </a:rPr>
                  <a:t>9090</a:t>
                </a:r>
                <a:endParaRPr sz="4000">
                  <a:solidFill>
                    <a:srgbClr val="FFFFFF"/>
                  </a:solidFill>
                  <a:effectLst>
                    <a:outerShdw sx="100000" sy="100000" kx="0" ky="0" algn="b" rotWithShape="0" blurRad="38100" dist="12700" dir="5400000">
                      <a:srgbClr val="000000">
                        <a:alpha val="50000"/>
                      </a:srgbClr>
                    </a:outerShdw>
                  </a:effectLst>
                </a:endParaRPr>
              </a:p>
            </p:txBody>
          </p:sp>
          <p:sp>
            <p:nvSpPr>
              <p:cNvPr id="865" name="Shape 865"/>
              <p:cNvSpPr/>
              <p:nvPr/>
            </p:nvSpPr>
            <p:spPr>
              <a:xfrm rot="5399235">
                <a:off x="1006124" y="530011"/>
                <a:ext cx="404229" cy="206606"/>
              </a:xfrm>
              <a:prstGeom prst="rightArrow">
                <a:avLst>
                  <a:gd name="adj1" fmla="val 30774"/>
                  <a:gd name="adj2" fmla="val 93956"/>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12700" dir="5400000">
                        <a:srgbClr val="000000">
                          <a:alpha val="50000"/>
                        </a:srgbClr>
                      </a:outerShdw>
                    </a:effectLst>
                  </a:rPr>
                  <a:t>9090</a:t>
                </a:r>
                <a:endParaRPr sz="4000">
                  <a:solidFill>
                    <a:srgbClr val="FFFFFF"/>
                  </a:solidFill>
                  <a:effectLst>
                    <a:outerShdw sx="100000" sy="100000" kx="0" ky="0" algn="b" rotWithShape="0" blurRad="38100" dist="12700" dir="5400000">
                      <a:srgbClr val="000000">
                        <a:alpha val="50000"/>
                      </a:srgbClr>
                    </a:outerShdw>
                  </a:effectLst>
                </a:endParaRPr>
              </a:p>
            </p:txBody>
          </p:sp>
          <p:sp>
            <p:nvSpPr>
              <p:cNvPr id="866" name="Shape 866"/>
              <p:cNvSpPr/>
              <p:nvPr/>
            </p:nvSpPr>
            <p:spPr>
              <a:xfrm rot="5399235">
                <a:off x="1724752" y="530011"/>
                <a:ext cx="404229" cy="206606"/>
              </a:xfrm>
              <a:prstGeom prst="rightArrow">
                <a:avLst>
                  <a:gd name="adj1" fmla="val 30774"/>
                  <a:gd name="adj2" fmla="val 93956"/>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12700" dir="5400000">
                        <a:srgbClr val="000000">
                          <a:alpha val="50000"/>
                        </a:srgbClr>
                      </a:outerShdw>
                    </a:effectLst>
                  </a:rPr>
                  <a:t>9090</a:t>
                </a:r>
                <a:endParaRPr sz="4000">
                  <a:solidFill>
                    <a:srgbClr val="FFFFFF"/>
                  </a:solidFill>
                  <a:effectLst>
                    <a:outerShdw sx="100000" sy="100000" kx="0" ky="0" algn="b" rotWithShape="0" blurRad="38100" dist="12700" dir="5400000">
                      <a:srgbClr val="000000">
                        <a:alpha val="50000"/>
                      </a:srgbClr>
                    </a:outerShdw>
                  </a:effectLst>
                </a:endParaRPr>
              </a:p>
            </p:txBody>
          </p:sp>
          <p:sp>
            <p:nvSpPr>
              <p:cNvPr id="867" name="Shape 867"/>
              <p:cNvSpPr/>
              <p:nvPr/>
            </p:nvSpPr>
            <p:spPr>
              <a:xfrm>
                <a:off x="446168" y="103457"/>
                <a:ext cx="1561570" cy="3936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defRPr sz="1800"/>
                </a:pPr>
                <a:r>
                  <a:rPr sz="1200">
                    <a:solidFill>
                      <a:srgbClr val="FFFFFF"/>
                    </a:solidFill>
                  </a:rPr>
                  <a:t>DISCOVERY</a:t>
                </a:r>
                <a:r>
                  <a:rPr>
                    <a:solidFill>
                      <a:srgbClr val="FFFFFF"/>
                    </a:solidFill>
                  </a:rPr>
                  <a:t> Network</a:t>
                </a:r>
              </a:p>
            </p:txBody>
          </p:sp>
        </p:grpSp>
        <p:sp>
          <p:nvSpPr>
            <p:cNvPr id="869" name="Shape 869"/>
            <p:cNvSpPr/>
            <p:nvPr/>
          </p:nvSpPr>
          <p:spPr>
            <a:xfrm flipV="1">
              <a:off x="1492429" y="116935"/>
              <a:ext cx="1510635" cy="2134061"/>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870" name="Shape 870"/>
            <p:cNvSpPr/>
            <p:nvPr/>
          </p:nvSpPr>
          <p:spPr>
            <a:xfrm>
              <a:off x="378858" y="3236656"/>
              <a:ext cx="1694602" cy="323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lvl="0">
                <a:defRPr sz="1800"/>
              </a:pPr>
              <a:r>
                <a:rPr sz="1500"/>
                <a:t>Internet Backbone</a:t>
              </a:r>
            </a:p>
          </p:txBody>
        </p:sp>
      </p:grpSp>
      <p:grpSp>
        <p:nvGrpSpPr>
          <p:cNvPr id="885" name="Group 885"/>
          <p:cNvGrpSpPr/>
          <p:nvPr/>
        </p:nvGrpSpPr>
        <p:grpSpPr>
          <a:xfrm>
            <a:off x="9848695" y="8123056"/>
            <a:ext cx="1778607" cy="505892"/>
            <a:chOff x="0" y="0"/>
            <a:chExt cx="1778605" cy="505890"/>
          </a:xfrm>
        </p:grpSpPr>
        <p:grpSp>
          <p:nvGrpSpPr>
            <p:cNvPr id="881" name="Group 881"/>
            <p:cNvGrpSpPr/>
            <p:nvPr/>
          </p:nvGrpSpPr>
          <p:grpSpPr>
            <a:xfrm>
              <a:off x="0" y="0"/>
              <a:ext cx="1778606" cy="505891"/>
              <a:chOff x="0" y="0"/>
              <a:chExt cx="1778605" cy="505890"/>
            </a:xfrm>
          </p:grpSpPr>
          <p:grpSp>
            <p:nvGrpSpPr>
              <p:cNvPr id="874" name="Group 874"/>
              <p:cNvGrpSpPr/>
              <p:nvPr/>
            </p:nvGrpSpPr>
            <p:grpSpPr>
              <a:xfrm>
                <a:off x="1446239" y="0"/>
                <a:ext cx="332367" cy="469960"/>
                <a:chOff x="0" y="0"/>
                <a:chExt cx="332366" cy="469959"/>
              </a:xfrm>
            </p:grpSpPr>
            <p:sp>
              <p:nvSpPr>
                <p:cNvPr id="872" name="Shape 872"/>
                <p:cNvSpPr/>
                <p:nvPr/>
              </p:nvSpPr>
              <p:spPr>
                <a:xfrm>
                  <a:off x="6266" y="162918"/>
                  <a:ext cx="319572" cy="26317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873" name="droppedImage.png"/>
                <p:cNvPicPr/>
                <p:nvPr/>
              </p:nvPicPr>
              <p:blipFill>
                <a:blip r:embed="rId5">
                  <a:extLst/>
                </a:blip>
                <a:stretch>
                  <a:fillRect/>
                </a:stretch>
              </p:blipFill>
              <p:spPr>
                <a:xfrm>
                  <a:off x="0" y="0"/>
                  <a:ext cx="332367" cy="469960"/>
                </a:xfrm>
                <a:prstGeom prst="rect">
                  <a:avLst/>
                </a:prstGeom>
                <a:ln w="12700" cap="flat">
                  <a:noFill/>
                  <a:miter lim="400000"/>
                </a:ln>
                <a:effectLst/>
              </p:spPr>
            </p:pic>
          </p:grpSp>
          <p:grpSp>
            <p:nvGrpSpPr>
              <p:cNvPr id="877" name="Group 877"/>
              <p:cNvGrpSpPr/>
              <p:nvPr/>
            </p:nvGrpSpPr>
            <p:grpSpPr>
              <a:xfrm>
                <a:off x="709645" y="35931"/>
                <a:ext cx="332368" cy="469960"/>
                <a:chOff x="0" y="0"/>
                <a:chExt cx="332366" cy="469959"/>
              </a:xfrm>
            </p:grpSpPr>
            <p:sp>
              <p:nvSpPr>
                <p:cNvPr id="875" name="Shape 875"/>
                <p:cNvSpPr/>
                <p:nvPr/>
              </p:nvSpPr>
              <p:spPr>
                <a:xfrm>
                  <a:off x="6266" y="162918"/>
                  <a:ext cx="319572" cy="26317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876" name="droppedImage.png"/>
                <p:cNvPicPr/>
                <p:nvPr/>
              </p:nvPicPr>
              <p:blipFill>
                <a:blip r:embed="rId5">
                  <a:extLst/>
                </a:blip>
                <a:stretch>
                  <a:fillRect/>
                </a:stretch>
              </p:blipFill>
              <p:spPr>
                <a:xfrm>
                  <a:off x="0" y="0"/>
                  <a:ext cx="332367" cy="469960"/>
                </a:xfrm>
                <a:prstGeom prst="rect">
                  <a:avLst/>
                </a:prstGeom>
                <a:ln w="12700" cap="flat">
                  <a:noFill/>
                  <a:miter lim="400000"/>
                </a:ln>
                <a:effectLst/>
              </p:spPr>
            </p:pic>
          </p:grpSp>
          <p:grpSp>
            <p:nvGrpSpPr>
              <p:cNvPr id="880" name="Group 880"/>
              <p:cNvGrpSpPr/>
              <p:nvPr/>
            </p:nvGrpSpPr>
            <p:grpSpPr>
              <a:xfrm>
                <a:off x="0" y="22457"/>
                <a:ext cx="332367" cy="469960"/>
                <a:chOff x="0" y="0"/>
                <a:chExt cx="332366" cy="469959"/>
              </a:xfrm>
            </p:grpSpPr>
            <p:sp>
              <p:nvSpPr>
                <p:cNvPr id="878" name="Shape 878"/>
                <p:cNvSpPr/>
                <p:nvPr/>
              </p:nvSpPr>
              <p:spPr>
                <a:xfrm>
                  <a:off x="6266" y="162918"/>
                  <a:ext cx="319572" cy="26317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879" name="droppedImage.png"/>
                <p:cNvPicPr/>
                <p:nvPr/>
              </p:nvPicPr>
              <p:blipFill>
                <a:blip r:embed="rId5">
                  <a:extLst/>
                </a:blip>
                <a:stretch>
                  <a:fillRect/>
                </a:stretch>
              </p:blipFill>
              <p:spPr>
                <a:xfrm>
                  <a:off x="0" y="0"/>
                  <a:ext cx="332367" cy="469960"/>
                </a:xfrm>
                <a:prstGeom prst="rect">
                  <a:avLst/>
                </a:prstGeom>
                <a:ln w="12700" cap="flat">
                  <a:noFill/>
                  <a:miter lim="400000"/>
                </a:ln>
                <a:effectLst/>
              </p:spPr>
            </p:pic>
          </p:grpSp>
        </p:grpSp>
        <p:pic>
          <p:nvPicPr>
            <p:cNvPr id="882" name="images%3Fq%3Ddebian%26um%3D1%26hl%3Dfr%26client%3Dsafari%26rls%3Den%26tbs%3Disch-1.png"/>
            <p:cNvPicPr/>
            <p:nvPr/>
          </p:nvPicPr>
          <p:blipFill>
            <a:blip r:embed="rId6">
              <a:extLst/>
            </a:blip>
            <a:stretch>
              <a:fillRect/>
            </a:stretch>
          </p:blipFill>
          <p:spPr>
            <a:xfrm>
              <a:off x="768857" y="98811"/>
              <a:ext cx="203013" cy="215589"/>
            </a:xfrm>
            <a:prstGeom prst="rect">
              <a:avLst/>
            </a:prstGeom>
            <a:ln w="12700" cap="flat">
              <a:noFill/>
              <a:miter lim="400000"/>
            </a:ln>
            <a:effectLst/>
          </p:spPr>
        </p:pic>
        <p:pic>
          <p:nvPicPr>
            <p:cNvPr id="883" name="images%3Fq%3Ddebian%26um%3D1%26hl%3Dfr%26client%3Dsafari%26rls%3Den%26tbs%3Disch-1.png"/>
            <p:cNvPicPr/>
            <p:nvPr/>
          </p:nvPicPr>
          <p:blipFill>
            <a:blip r:embed="rId6">
              <a:extLst/>
            </a:blip>
            <a:stretch>
              <a:fillRect/>
            </a:stretch>
          </p:blipFill>
          <p:spPr>
            <a:xfrm>
              <a:off x="1500136" y="71862"/>
              <a:ext cx="203013" cy="215590"/>
            </a:xfrm>
            <a:prstGeom prst="rect">
              <a:avLst/>
            </a:prstGeom>
            <a:ln w="12700" cap="flat">
              <a:noFill/>
              <a:miter lim="400000"/>
            </a:ln>
            <a:effectLst/>
          </p:spPr>
        </p:pic>
        <p:pic>
          <p:nvPicPr>
            <p:cNvPr id="884" name="images%3Fq%3Ddebian%26um%3D1%26hl%3Dfr%26client%3Dsafari%26rls%3Den%26tbs%3Disch-1.png"/>
            <p:cNvPicPr/>
            <p:nvPr/>
          </p:nvPicPr>
          <p:blipFill>
            <a:blip r:embed="rId6">
              <a:extLst/>
            </a:blip>
            <a:stretch>
              <a:fillRect/>
            </a:stretch>
          </p:blipFill>
          <p:spPr>
            <a:xfrm>
              <a:off x="62879" y="71862"/>
              <a:ext cx="203014" cy="215590"/>
            </a:xfrm>
            <a:prstGeom prst="rect">
              <a:avLst/>
            </a:prstGeom>
            <a:ln w="12700" cap="flat">
              <a:noFill/>
              <a:miter lim="400000"/>
            </a:ln>
            <a:effectLst/>
          </p:spPr>
        </p:pic>
      </p:grpSp>
      <p:sp>
        <p:nvSpPr>
          <p:cNvPr id="886" name="Shape 886"/>
          <p:cNvSpPr/>
          <p:nvPr/>
        </p:nvSpPr>
        <p:spPr>
          <a:xfrm>
            <a:off x="294415" y="1241458"/>
            <a:ext cx="12377871" cy="1873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1" marL="571499" indent="-571499" algn="l">
              <a:spcBef>
                <a:spcPts val="2400"/>
              </a:spcBef>
              <a:buClr>
                <a:srgbClr val="005493"/>
              </a:buClr>
              <a:buSzPct val="150000"/>
              <a:buChar char="•"/>
              <a:defRPr sz="1800"/>
            </a:pPr>
            <a:r>
              <a:rPr sz="3600"/>
              <a:t>DIStributed and COoperative framework to manage Virtual EnviRonments autonomously</a:t>
            </a:r>
            <a:endParaRPr sz="3600"/>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25"/>
                                        </p:tgtEl>
                                        <p:attrNameLst>
                                          <p:attrName>style.visibility</p:attrName>
                                        </p:attrNameLst>
                                      </p:cBhvr>
                                      <p:to>
                                        <p:strVal val="visible"/>
                                      </p:to>
                                    </p:set>
                                  </p:childTnLst>
                                </p:cTn>
                              </p:par>
                            </p:childTnLst>
                          </p:cTn>
                        </p:par>
                        <p:par>
                          <p:cTn id="7" fill="hold">
                            <p:stCondLst>
                              <p:cond delay="0"/>
                            </p:stCondLst>
                            <p:childTnLst>
                              <p:par>
                                <p:cTn id="8" nodeType="afterEffect" presetClass="exit" presetSubtype="0" presetID="1" grpId="2" fill="hold">
                                  <p:stCondLst>
                                    <p:cond delay="0"/>
                                  </p:stCondLst>
                                  <p:iterate type="el" backwards="0">
                                    <p:tmAbs val="0"/>
                                  </p:iterate>
                                  <p:childTnLst>
                                    <p:set>
                                      <p:cBhvr>
                                        <p:cTn id="9" fill="hold">
                                          <p:stCondLst>
                                            <p:cond delay="0"/>
                                          </p:stCondLst>
                                        </p:cTn>
                                        <p:tgtEl>
                                          <p:spTgt spid="850"/>
                                        </p:tgtEl>
                                        <p:attrNameLst>
                                          <p:attrName>style.visibility</p:attrName>
                                        </p:attrNameLst>
                                      </p:cBhvr>
                                      <p:to>
                                        <p:strVal val="hidden"/>
                                      </p:to>
                                    </p:set>
                                  </p:childTnLst>
                                </p:cTn>
                              </p:par>
                            </p:childTnLst>
                          </p:cTn>
                        </p:par>
                        <p:par>
                          <p:cTn id="10" fill="hold">
                            <p:stCondLst>
                              <p:cond delay="0"/>
                            </p:stCondLst>
                            <p:childTnLst>
                              <p:par>
                                <p:cTn id="11" nodeType="afterEffect" presetClass="exit" presetSubtype="0" presetID="1" grpId="3" fill="hold">
                                  <p:stCondLst>
                                    <p:cond delay="0"/>
                                  </p:stCondLst>
                                  <p:iterate type="el" backwards="0">
                                    <p:tmAbs val="0"/>
                                  </p:iterate>
                                  <p:childTnLst>
                                    <p:set>
                                      <p:cBhvr>
                                        <p:cTn id="12" fill="hold">
                                          <p:stCondLst>
                                            <p:cond delay="0"/>
                                          </p:stCondLst>
                                        </p:cTn>
                                        <p:tgtEl>
                                          <p:spTgt spid="855"/>
                                        </p:tgtEl>
                                        <p:attrNameLst>
                                          <p:attrName>style.visibility</p:attrName>
                                        </p:attrNameLst>
                                      </p:cBhvr>
                                      <p:to>
                                        <p:strVal val="hidden"/>
                                      </p:to>
                                    </p:set>
                                  </p:childTnLst>
                                </p:cTn>
                              </p:par>
                            </p:childTnLst>
                          </p:cTn>
                        </p:par>
                        <p:par>
                          <p:cTn id="13" fill="hold">
                            <p:stCondLst>
                              <p:cond delay="0"/>
                            </p:stCondLst>
                            <p:childTnLst>
                              <p:par>
                                <p:cTn id="14" nodeType="afterEffect" presetClass="entr" presetSubtype="0" presetID="1" grpId="4" fill="hold">
                                  <p:stCondLst>
                                    <p:cond delay="0"/>
                                  </p:stCondLst>
                                  <p:iterate type="el" backwards="0">
                                    <p:tmAbs val="0"/>
                                  </p:iterate>
                                  <p:childTnLst>
                                    <p:set>
                                      <p:cBhvr>
                                        <p:cTn id="15" fill="hold"/>
                                        <p:tgtEl>
                                          <p:spTgt spid="8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5" grpId="1"/>
      <p:bldP build="whole" bldLvl="1" animBg="1" rev="0" advAuto="0" spid="855" grpId="3"/>
      <p:bldP build="whole" bldLvl="1" animBg="1" rev="0" advAuto="0" spid="850" grpId="2"/>
      <p:bldP build="whole" bldLvl="1" animBg="1" rev="0" advAuto="0" spid="871" grpId="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body" idx="1"/>
          </p:nvPr>
        </p:nvSpPr>
        <p:spPr>
          <a:xfrm>
            <a:off x="215900" y="1371600"/>
            <a:ext cx="12763500" cy="8037612"/>
          </a:xfrm>
          <a:prstGeom prst="rect">
            <a:avLst/>
          </a:prstGeom>
        </p:spPr>
        <p:txBody>
          <a:bodyPr lIns="0" tIns="0" rIns="0" bIns="0">
            <a:normAutofit fontScale="100000" lnSpcReduction="0"/>
          </a:bodyPr>
          <a:lstStyle/>
          <a:p>
            <a:pPr lvl="0" marL="445769" indent="-445769" defTabSz="455675">
              <a:spcBef>
                <a:spcPts val="1800"/>
              </a:spcBef>
              <a:buClr>
                <a:srgbClr val="005493"/>
              </a:buClr>
              <a:defRPr sz="1800"/>
            </a:pPr>
            <a:r>
              <a:rPr sz="3275"/>
              <a:t>Pros</a:t>
            </a:r>
            <a:endParaRPr sz="3275"/>
          </a:p>
          <a:p>
            <a:pPr lvl="1" defTabSz="455675">
              <a:spcBef>
                <a:spcPts val="1800"/>
              </a:spcBef>
              <a:buClr>
                <a:srgbClr val="005493"/>
              </a:buClr>
              <a:defRPr sz="1800"/>
            </a:pPr>
            <a:r>
              <a:rPr sz="2807"/>
              <a:t>Locality (jurisdiction concerns, latency-aware apps, minimize network overhead)</a:t>
            </a:r>
            <a:br>
              <a:rPr sz="2807"/>
            </a:br>
            <a:br>
              <a:rPr sz="2807"/>
            </a:br>
            <a:r>
              <a:rPr sz="2807"/>
              <a:t>Reliability/redundancy (no critical point/location/center)</a:t>
            </a:r>
            <a:br>
              <a:rPr sz="2807"/>
            </a:br>
            <a:r>
              <a:rPr sz="2807"/>
              <a:t>The infrastructure is naturally distributed throughout multiple areas</a:t>
            </a:r>
            <a:endParaRPr sz="2807"/>
          </a:p>
          <a:p>
            <a:pPr lvl="1" defTabSz="455675">
              <a:spcBef>
                <a:spcPts val="1800"/>
              </a:spcBef>
              <a:buClr>
                <a:srgbClr val="005493"/>
              </a:buClr>
              <a:defRPr sz="1800"/>
            </a:pPr>
            <a:r>
              <a:rPr sz="2807"/>
              <a:t>Lead time to delivery</a:t>
            </a:r>
            <a:br>
              <a:rPr sz="2807"/>
            </a:br>
            <a:r>
              <a:rPr sz="2807"/>
              <a:t>Leverage current PoPs and extend them according to UC demands</a:t>
            </a:r>
            <a:endParaRPr sz="2807"/>
          </a:p>
          <a:p>
            <a:pPr lvl="1" defTabSz="455675">
              <a:spcBef>
                <a:spcPts val="1800"/>
              </a:spcBef>
              <a:buClr>
                <a:srgbClr val="005493"/>
              </a:buClr>
              <a:defRPr sz="1800"/>
            </a:pPr>
            <a:r>
              <a:rPr sz="2807"/>
              <a:t>Energy footprint (on-going investigations with RENATER)</a:t>
            </a:r>
            <a:endParaRPr sz="2807"/>
          </a:p>
          <a:p>
            <a:pPr lvl="1" defTabSz="455675">
              <a:spcBef>
                <a:spcPts val="1800"/>
              </a:spcBef>
              <a:buClr>
                <a:srgbClr val="005493"/>
              </a:buClr>
              <a:defRPr sz="1800"/>
            </a:pPr>
            <a:r>
              <a:rPr i="1" sz="2807"/>
              <a:t>Bring back part of the revenue to NRENs/Telcos</a:t>
            </a:r>
            <a:r>
              <a:rPr sz="2807"/>
              <a:t> </a:t>
            </a:r>
            <a:endParaRPr sz="2807"/>
          </a:p>
          <a:p>
            <a:pPr lvl="0" marL="445769" indent="-445769" defTabSz="455675">
              <a:spcBef>
                <a:spcPts val="1800"/>
              </a:spcBef>
              <a:buClr>
                <a:srgbClr val="005493"/>
              </a:buClr>
              <a:defRPr sz="1800"/>
            </a:pPr>
            <a:r>
              <a:rPr sz="3275"/>
              <a:t>Cons</a:t>
            </a:r>
            <a:endParaRPr sz="3275"/>
          </a:p>
          <a:p>
            <a:pPr lvl="1" defTabSz="455675">
              <a:spcBef>
                <a:spcPts val="1800"/>
              </a:spcBef>
              <a:buClr>
                <a:srgbClr val="005493"/>
              </a:buClr>
              <a:defRPr sz="1800"/>
            </a:pPr>
            <a:r>
              <a:rPr sz="2807"/>
              <a:t>Security concerns (in terms of who can access to the PoPs) </a:t>
            </a:r>
            <a:br>
              <a:rPr sz="2807"/>
            </a:br>
            <a:br>
              <a:rPr sz="2807"/>
            </a:br>
            <a:r>
              <a:rPr sz="2807"/>
              <a:t>Operate a fully IaaS in a unified but distributed manner at WAN level</a:t>
            </a:r>
            <a:endParaRPr sz="2807"/>
          </a:p>
          <a:p>
            <a:pPr lvl="1" defTabSz="455675">
              <a:spcBef>
                <a:spcPts val="1800"/>
              </a:spcBef>
              <a:buClr>
                <a:srgbClr val="005493"/>
              </a:buClr>
              <a:defRPr sz="1800"/>
            </a:pPr>
            <a:r>
              <a:rPr sz="2807"/>
              <a:t>Not suited for all kinds of applications : Large tightly coupled HPC workloads</a:t>
            </a:r>
            <a:br>
              <a:rPr sz="2807"/>
            </a:br>
            <a:r>
              <a:rPr sz="2807"/>
              <a:t>50 nodes/1000 cores, 200 nodes / 4000 cores (5 racks),  </a:t>
            </a:r>
            <a:br>
              <a:rPr sz="2807"/>
            </a:br>
            <a:r>
              <a:rPr sz="2807"/>
              <a:t>so1000 nodes in one PoP does not look realistic …</a:t>
            </a:r>
            <a:endParaRPr sz="2807"/>
          </a:p>
          <a:p>
            <a:pPr lvl="1" defTabSz="455675">
              <a:spcBef>
                <a:spcPts val="1800"/>
              </a:spcBef>
              <a:buClr>
                <a:srgbClr val="005493"/>
              </a:buClr>
              <a:defRPr sz="1800"/>
            </a:pPr>
            <a:r>
              <a:rPr sz="2807"/>
              <a:t>Peering agreement / economic model between network operators </a:t>
            </a:r>
          </a:p>
        </p:txBody>
      </p:sp>
      <p:sp>
        <p:nvSpPr>
          <p:cNvPr id="891" name="Shape 891"/>
          <p:cNvSpPr/>
          <p:nvPr>
            <p:ph type="title"/>
          </p:nvPr>
        </p:nvSpPr>
        <p:spPr>
          <a:prstGeom prst="rect">
            <a:avLst/>
          </a:prstGeom>
        </p:spPr>
        <p:txBody>
          <a:bodyPr/>
          <a:lstStyle/>
          <a:p>
            <a:pPr lvl="0">
              <a:defRPr sz="1800"/>
            </a:pPr>
            <a:r>
              <a:rPr sz="6400"/>
              <a:t>The Discovery Initiative Pros/Cons</a:t>
            </a:r>
          </a:p>
        </p:txBody>
      </p:sp>
      <p:sp>
        <p:nvSpPr>
          <p:cNvPr id="892" name="Shape 89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body" idx="1"/>
          </p:nvPr>
        </p:nvSpPr>
        <p:spPr>
          <a:xfrm>
            <a:off x="203200" y="876300"/>
            <a:ext cx="12560300" cy="8343900"/>
          </a:xfrm>
          <a:prstGeom prst="rect">
            <a:avLst/>
          </a:prstGeom>
        </p:spPr>
        <p:txBody>
          <a:bodyPr lIns="0" tIns="0" rIns="0" bIns="0">
            <a:normAutofit fontScale="100000" lnSpcReduction="0"/>
          </a:bodyPr>
          <a:lstStyle/>
          <a:p>
            <a:pPr lvl="0">
              <a:buClr>
                <a:srgbClr val="005493"/>
              </a:buClr>
              <a:defRPr sz="1800"/>
            </a:pPr>
            <a:r>
              <a:rPr sz="4200"/>
              <a:t>Cloud Computing technology is changing every day </a:t>
            </a:r>
            <a:endParaRPr sz="4200"/>
          </a:p>
          <a:p>
            <a:pPr lvl="1">
              <a:buClr>
                <a:srgbClr val="005493"/>
              </a:buClr>
              <a:defRPr sz="1800"/>
            </a:pPr>
            <a:r>
              <a:rPr sz="3600"/>
              <a:t>New features, new requirements (IaaS ++ services)</a:t>
            </a:r>
            <a:br>
              <a:rPr sz="3600"/>
            </a:br>
            <a:br>
              <a:rPr sz="3600"/>
            </a:br>
            <a:r>
              <a:rPr sz="3600"/>
              <a:t>One more</a:t>
            </a:r>
            <a:r>
              <a:rPr sz="3600"/>
              <a:t> challenge will be to ensure that such new features/mechanisms can run in a distributed manner.</a:t>
            </a:r>
            <a:endParaRPr sz="3600"/>
          </a:p>
          <a:p>
            <a:pPr lvl="0">
              <a:buClr>
                <a:srgbClr val="005493"/>
              </a:buClr>
              <a:defRPr sz="1800"/>
            </a:pPr>
            <a:r>
              <a:rPr sz="4200"/>
              <a:t>Distributed Cloud Computing is happening ! </a:t>
            </a:r>
            <a:endParaRPr sz="4200"/>
          </a:p>
          <a:p>
            <a:pPr lvl="1">
              <a:buClr>
                <a:srgbClr val="005493"/>
              </a:buClr>
              <a:defRPr sz="1800"/>
            </a:pPr>
            <a:r>
              <a:rPr sz="3600"/>
              <a:t>Dist. CC workshop (2 editions UCC 2013, SIGCOMM 2014)</a:t>
            </a:r>
            <a:br>
              <a:rPr sz="3600"/>
            </a:br>
            <a:r>
              <a:rPr sz="3600"/>
              <a:t>FOG Computing workshop (collocated with IEEE ICC 2013)</a:t>
            </a:r>
            <a:br>
              <a:rPr sz="3600"/>
            </a:br>
            <a:endParaRPr sz="3600"/>
          </a:p>
          <a:p>
            <a:pPr lvl="1">
              <a:buClr>
                <a:srgbClr val="005493"/>
              </a:buClr>
              <a:defRPr sz="1800"/>
            </a:pPr>
            <a:r>
              <a:rPr sz="3600"/>
              <a:t>More and more academic papers </a:t>
            </a:r>
            <a:br>
              <a:rPr sz="3600"/>
            </a:br>
            <a:r>
              <a:rPr i="1" sz="3600"/>
              <a:t>Decentralizing the Cloud: How Can Small Data Centers Cooperate</a:t>
            </a:r>
            <a:br>
              <a:rPr i="1" sz="3600"/>
            </a:br>
            <a:r>
              <a:rPr i="1" sz="3600"/>
              <a:t>IEEE P2P 2014…</a:t>
            </a:r>
          </a:p>
        </p:txBody>
      </p:sp>
      <p:sp>
        <p:nvSpPr>
          <p:cNvPr id="897" name="Shape 897"/>
          <p:cNvSpPr/>
          <p:nvPr>
            <p:ph type="title"/>
          </p:nvPr>
        </p:nvSpPr>
        <p:spPr>
          <a:prstGeom prst="rect">
            <a:avLst/>
          </a:prstGeom>
        </p:spPr>
        <p:txBody>
          <a:bodyPr/>
          <a:lstStyle/>
          <a:p>
            <a:pPr lvl="0">
              <a:defRPr sz="1800"/>
            </a:pPr>
            <a:r>
              <a:rPr sz="6400"/>
              <a:t>Conclusion</a:t>
            </a:r>
          </a:p>
        </p:txBody>
      </p:sp>
      <p:sp>
        <p:nvSpPr>
          <p:cNvPr id="898" name="Shape 8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Shape 900"/>
          <p:cNvSpPr/>
          <p:nvPr/>
        </p:nvSpPr>
        <p:spPr>
          <a:xfrm>
            <a:off x="199365" y="1460500"/>
            <a:ext cx="1233686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marL="571500" indent="-571500" algn="l">
              <a:spcBef>
                <a:spcPts val="2400"/>
              </a:spcBef>
              <a:buClr>
                <a:srgbClr val="005493"/>
              </a:buClr>
              <a:buSzPct val="150000"/>
              <a:buChar char="•"/>
              <a:defRPr sz="1800"/>
            </a:pPr>
            <a:r>
              <a:rPr sz="4200"/>
              <a:t>Thank you / Questions ?</a:t>
            </a:r>
            <a:endParaRPr sz="4200"/>
          </a:p>
          <a:p>
            <a:pPr lvl="0" marL="571499" indent="-571499" algn="l">
              <a:spcBef>
                <a:spcPts val="2400"/>
              </a:spcBef>
              <a:buClr>
                <a:srgbClr val="005493"/>
              </a:buClr>
              <a:buSzPct val="150000"/>
              <a:buChar char="•"/>
              <a:defRPr sz="1800"/>
            </a:pPr>
            <a:r>
              <a:rPr sz="3600"/>
              <a:t>Several researchers, engineers, stakeholders of important EU institutions and SMEs have been taking part to numerous brainstorming sessions (BSC, CRS4, Unine, EPFL, PSNC, Interoute, Orange Labs, Peerialism, TBS Group, XLAB, …)  </a:t>
            </a:r>
            <a:endParaRPr sz="3600"/>
          </a:p>
        </p:txBody>
      </p:sp>
      <p:pic>
        <p:nvPicPr>
          <p:cNvPr id="901" name="droppedImage.png"/>
          <p:cNvPicPr/>
          <p:nvPr/>
        </p:nvPicPr>
        <p:blipFill>
          <a:blip r:embed="rId3">
            <a:extLst/>
          </a:blip>
          <a:stretch>
            <a:fillRect/>
          </a:stretch>
        </p:blipFill>
        <p:spPr>
          <a:xfrm>
            <a:off x="7293815" y="7186521"/>
            <a:ext cx="1936595" cy="1936594"/>
          </a:xfrm>
          <a:prstGeom prst="rect">
            <a:avLst/>
          </a:prstGeom>
          <a:ln w="12700">
            <a:miter lim="400000"/>
          </a:ln>
        </p:spPr>
      </p:pic>
      <p:sp>
        <p:nvSpPr>
          <p:cNvPr id="902" name="Shape 902"/>
          <p:cNvSpPr/>
          <p:nvPr>
            <p:ph type="title"/>
          </p:nvPr>
        </p:nvSpPr>
        <p:spPr>
          <a:xfrm>
            <a:off x="114300" y="114300"/>
            <a:ext cx="12763500" cy="1409700"/>
          </a:xfrm>
          <a:prstGeom prst="rect">
            <a:avLst/>
          </a:prstGeom>
        </p:spPr>
        <p:txBody>
          <a:bodyPr/>
          <a:lstStyle/>
          <a:p>
            <a:pPr lvl="0">
              <a:defRPr sz="1800"/>
            </a:pPr>
            <a:r>
              <a:rPr sz="6400"/>
              <a:t>The DISCOVERY Initiative</a:t>
            </a:r>
            <a:endParaRPr sz="6400"/>
          </a:p>
          <a:p>
            <a:pPr lvl="0">
              <a:defRPr sz="1800"/>
            </a:pPr>
            <a:r>
              <a:rPr sz="6400" u="sng">
                <a:hlinkClick r:id="rId4" invalidUrl="" action="" tgtFrame="" tooltip="" history="1" highlightClick="0" endSnd="0"/>
              </a:rPr>
              <a:t>http://beyondtheclouds.github.io</a:t>
            </a:r>
            <a:r>
              <a:rPr sz="6400"/>
              <a:t>/</a:t>
            </a:r>
          </a:p>
        </p:txBody>
      </p:sp>
      <p:sp>
        <p:nvSpPr>
          <p:cNvPr id="903" name="Shape 9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904" name="InriaRennes.png"/>
          <p:cNvPicPr/>
          <p:nvPr/>
        </p:nvPicPr>
        <p:blipFill>
          <a:blip r:embed="rId5">
            <a:extLst/>
          </a:blip>
          <a:stretch>
            <a:fillRect/>
          </a:stretch>
        </p:blipFill>
        <p:spPr>
          <a:xfrm>
            <a:off x="771328" y="7505362"/>
            <a:ext cx="2732542" cy="987919"/>
          </a:xfrm>
          <a:prstGeom prst="rect">
            <a:avLst/>
          </a:prstGeom>
          <a:ln w="12700">
            <a:miter lim="400000"/>
          </a:ln>
        </p:spPr>
      </p:pic>
      <p:sp>
        <p:nvSpPr>
          <p:cNvPr id="905" name="Shape 905"/>
          <p:cNvSpPr/>
          <p:nvPr/>
        </p:nvSpPr>
        <p:spPr>
          <a:xfrm>
            <a:off x="1195032" y="5877983"/>
            <a:ext cx="10345527"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u="sng">
                <a:hlinkClick r:id="rId4" invalidUrl="" action="" tgtFrame="" tooltip="" history="1" highlightClick="0" endSnd="0"/>
              </a:rPr>
              <a:t>http://beyondtheclouds.github.io</a:t>
            </a:r>
            <a:r>
              <a:rPr sz="4200"/>
              <a:t>/</a:t>
            </a:r>
            <a:br>
              <a:rPr sz="4200"/>
            </a:br>
            <a:r>
              <a:rPr sz="4200" u="sng">
                <a:hlinkClick r:id="rId6" invalidUrl="" action="" tgtFrame="" tooltip="" history="1" highlightClick="0" endSnd="0"/>
              </a:rPr>
              <a:t>adrien.lebre@inria.fr</a:t>
            </a:r>
            <a:r>
              <a:rPr sz="4200"/>
              <a:t> / </a:t>
            </a:r>
            <a:r>
              <a:rPr sz="4200" u="sng">
                <a:hlinkClick r:id="rId7" invalidUrl="" action="" tgtFrame="" tooltip="" history="1" highlightClick="0" endSnd="0"/>
              </a:rPr>
              <a:t>jonathan.pastor@inria.fr</a:t>
            </a:r>
          </a:p>
        </p:txBody>
      </p:sp>
      <p:pic>
        <p:nvPicPr>
          <p:cNvPr id="906" name="rocket.png"/>
          <p:cNvPicPr/>
          <p:nvPr/>
        </p:nvPicPr>
        <p:blipFill>
          <a:blip r:embed="rId8">
            <a:extLst/>
          </a:blip>
          <a:stretch>
            <a:fillRect/>
          </a:stretch>
        </p:blipFill>
        <p:spPr>
          <a:xfrm>
            <a:off x="9169667" y="1132274"/>
            <a:ext cx="2732542" cy="2164173"/>
          </a:xfrm>
          <a:prstGeom prst="rect">
            <a:avLst/>
          </a:prstGeom>
          <a:ln w="12700">
            <a:miter lim="400000"/>
          </a:ln>
        </p:spPr>
      </p:pic>
      <p:sp>
        <p:nvSpPr>
          <p:cNvPr id="907" name="Shape 907"/>
          <p:cNvSpPr/>
          <p:nvPr/>
        </p:nvSpPr>
        <p:spPr>
          <a:xfrm>
            <a:off x="12661900" y="-114300"/>
            <a:ext cx="1270000" cy="3822700"/>
          </a:xfrm>
          <a:prstGeom prst="rect">
            <a:avLst/>
          </a:prstGeom>
          <a:solidFill>
            <a:srgbClr val="FFFFFF"/>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908" name="pasted-image.tif"/>
          <p:cNvPicPr/>
          <p:nvPr/>
        </p:nvPicPr>
        <p:blipFill>
          <a:blip r:embed="rId9">
            <a:extLst/>
          </a:blip>
          <a:stretch>
            <a:fillRect/>
          </a:stretch>
        </p:blipFill>
        <p:spPr>
          <a:xfrm>
            <a:off x="3693554" y="7567083"/>
            <a:ext cx="2943876" cy="1175470"/>
          </a:xfrm>
          <a:prstGeom prst="rect">
            <a:avLst/>
          </a:prstGeom>
          <a:ln w="12700">
            <a:miter lim="400000"/>
          </a:ln>
        </p:spPr>
      </p:pic>
      <p:pic>
        <p:nvPicPr>
          <p:cNvPr id="909" name="200px-Orange_logo.svg.png"/>
          <p:cNvPicPr/>
          <p:nvPr/>
        </p:nvPicPr>
        <p:blipFill>
          <a:blip r:embed="rId10">
            <a:extLst/>
          </a:blip>
          <a:stretch>
            <a:fillRect/>
          </a:stretch>
        </p:blipFill>
        <p:spPr>
          <a:xfrm>
            <a:off x="10066866" y="7449967"/>
            <a:ext cx="1409701" cy="1409701"/>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3" name="Shape 913"/>
          <p:cNvSpPr/>
          <p:nvPr/>
        </p:nvSpPr>
        <p:spPr>
          <a:xfrm>
            <a:off x="203200" y="3327400"/>
            <a:ext cx="125603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marL="571500" indent="-571500" algn="l">
              <a:spcBef>
                <a:spcPts val="2400"/>
              </a:spcBef>
              <a:buClr>
                <a:srgbClr val="005493"/>
              </a:buClr>
              <a:buSzPct val="150000"/>
              <a:buChar char="•"/>
              <a:defRPr sz="1800"/>
            </a:pPr>
            <a:r>
              <a:rPr sz="3600"/>
              <a:t>Leverage ‘’green’’ energy (solar, wind turbines...)</a:t>
            </a:r>
            <a:br>
              <a:rPr sz="3600"/>
            </a:br>
            <a:br>
              <a:rPr sz="900"/>
            </a:br>
            <a:r>
              <a:rPr sz="2800"/>
              <a:t>Transfer the green micro/nano DCs concept to the network PoP</a:t>
            </a:r>
            <a:br>
              <a:rPr sz="2800"/>
            </a:br>
            <a:r>
              <a:rPr sz="2800"/>
              <a:t>Take the advantage of the geographical distribution</a:t>
            </a:r>
            <a:br>
              <a:rPr sz="2800"/>
            </a:br>
          </a:p>
        </p:txBody>
      </p:sp>
      <p:pic>
        <p:nvPicPr>
          <p:cNvPr id="914" name="Screen Shot 2013-04-08 at 13.49.41.png"/>
          <p:cNvPicPr/>
          <p:nvPr/>
        </p:nvPicPr>
        <p:blipFill>
          <a:blip r:embed="rId3">
            <a:extLst/>
          </a:blip>
          <a:stretch>
            <a:fillRect/>
          </a:stretch>
        </p:blipFill>
        <p:spPr>
          <a:xfrm>
            <a:off x="10833100" y="2135115"/>
            <a:ext cx="2086361" cy="2146301"/>
          </a:xfrm>
          <a:prstGeom prst="rect">
            <a:avLst/>
          </a:prstGeom>
          <a:ln w="12700">
            <a:miter lim="400000"/>
          </a:ln>
        </p:spPr>
      </p:pic>
      <p:pic>
        <p:nvPicPr>
          <p:cNvPr id="915" name="Screen Shot 2013-09-26 at 10.38.37.png"/>
          <p:cNvPicPr/>
          <p:nvPr/>
        </p:nvPicPr>
        <p:blipFill>
          <a:blip r:embed="rId4">
            <a:extLst/>
          </a:blip>
          <a:stretch>
            <a:fillRect/>
          </a:stretch>
        </p:blipFill>
        <p:spPr>
          <a:xfrm>
            <a:off x="7124700" y="6864039"/>
            <a:ext cx="3352800" cy="2737161"/>
          </a:xfrm>
          <a:prstGeom prst="rect">
            <a:avLst/>
          </a:prstGeom>
          <a:ln w="12700">
            <a:miter lim="400000"/>
          </a:ln>
        </p:spPr>
      </p:pic>
      <p:sp>
        <p:nvSpPr>
          <p:cNvPr id="916" name="Shape 916"/>
          <p:cNvSpPr/>
          <p:nvPr>
            <p:ph type="title"/>
          </p:nvPr>
        </p:nvSpPr>
        <p:spPr>
          <a:xfrm>
            <a:off x="101600" y="63500"/>
            <a:ext cx="12763500" cy="1460500"/>
          </a:xfrm>
          <a:prstGeom prst="rect">
            <a:avLst/>
          </a:prstGeom>
        </p:spPr>
        <p:txBody>
          <a:bodyPr lIns="0" tIns="0" rIns="0" bIns="0">
            <a:normAutofit fontScale="100000" lnSpcReduction="0"/>
          </a:bodyPr>
          <a:lstStyle>
            <a:lvl1pPr>
              <a:defRPr sz="6200"/>
            </a:lvl1pPr>
          </a:lstStyle>
          <a:p>
            <a:pPr lvl="0">
              <a:defRPr sz="1800"/>
            </a:pPr>
            <a:r>
              <a:rPr sz="6200"/>
              <a:t>Beyond Discovery !</a:t>
            </a:r>
          </a:p>
        </p:txBody>
      </p:sp>
      <p:sp>
        <p:nvSpPr>
          <p:cNvPr id="917" name="Shape 917"/>
          <p:cNvSpPr/>
          <p:nvPr>
            <p:ph type="body" idx="1"/>
          </p:nvPr>
        </p:nvSpPr>
        <p:spPr>
          <a:xfrm>
            <a:off x="0" y="1282700"/>
            <a:ext cx="12560300" cy="2146300"/>
          </a:xfrm>
          <a:prstGeom prst="rect">
            <a:avLst/>
          </a:prstGeom>
        </p:spPr>
        <p:txBody>
          <a:bodyPr/>
          <a:lstStyle/>
          <a:p>
            <a:pPr lvl="0" marL="489857" indent="-489857">
              <a:defRPr sz="1800"/>
            </a:pPr>
            <a:r>
              <a:rPr sz="3600"/>
              <a:t>From sustainable data centers to a new source of energy</a:t>
            </a:r>
            <a:br>
              <a:rPr sz="3600"/>
            </a:br>
            <a:br>
              <a:rPr sz="900"/>
            </a:br>
            <a:r>
              <a:rPr sz="2800"/>
              <a:t>A promising way to deliver highly efficient and sustainable UC services</a:t>
            </a:r>
            <a:br>
              <a:rPr sz="2800"/>
            </a:br>
            <a:r>
              <a:rPr sz="2800"/>
              <a:t>is to provide UC platforms as close as possible to the end-users and to...</a:t>
            </a:r>
            <a:br>
              <a:rPr sz="2800"/>
            </a:br>
          </a:p>
        </p:txBody>
      </p:sp>
      <p:sp>
        <p:nvSpPr>
          <p:cNvPr id="918" name="Shape 918"/>
          <p:cNvSpPr/>
          <p:nvPr>
            <p:ph type="sldNum" sz="quarter" idx="2"/>
          </p:nvPr>
        </p:nvSpPr>
        <p:spPr>
          <a:xfrm>
            <a:off x="11137900" y="91313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919" name="Shape 919"/>
          <p:cNvSpPr/>
          <p:nvPr/>
        </p:nvSpPr>
        <p:spPr>
          <a:xfrm>
            <a:off x="2692400" y="9486900"/>
            <a:ext cx="6134100" cy="368300"/>
          </a:xfrm>
          <a:prstGeom prst="rect">
            <a:avLst/>
          </a:prstGeom>
          <a:solidFill>
            <a:srgbClr val="FFFFFF"/>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920" name="Shape 920"/>
          <p:cNvSpPr/>
          <p:nvPr/>
        </p:nvSpPr>
        <p:spPr>
          <a:xfrm>
            <a:off x="101600" y="5530850"/>
            <a:ext cx="12788900" cy="2832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500" indent="-571500" algn="l">
              <a:spcBef>
                <a:spcPts val="2400"/>
              </a:spcBef>
              <a:buClr>
                <a:srgbClr val="005493"/>
              </a:buClr>
              <a:buSzPct val="150000"/>
              <a:buChar char="•"/>
              <a:defRPr sz="1800"/>
            </a:pPr>
            <a:r>
              <a:rPr sz="3600"/>
              <a:t>Leveraging the data furnaces concept</a:t>
            </a:r>
            <a:endParaRPr sz="3600"/>
          </a:p>
          <a:p>
            <a:pPr lvl="2" indent="0" algn="l">
              <a:lnSpc>
                <a:spcPct val="80000"/>
              </a:lnSpc>
              <a:spcBef>
                <a:spcPts val="2400"/>
              </a:spcBef>
              <a:defRPr sz="1800"/>
            </a:pPr>
            <a:r>
              <a:rPr sz="2800"/>
              <a:t>        Deploy UC servers in medium and large institutions </a:t>
            </a:r>
            <a:br>
              <a:rPr sz="2800"/>
            </a:br>
            <a:r>
              <a:rPr sz="2800"/>
              <a:t>        and use them as sources of heat inside public </a:t>
            </a:r>
            <a:br>
              <a:rPr sz="2800"/>
            </a:br>
            <a:r>
              <a:rPr sz="2800"/>
              <a:t>        buildings such as hospitals or universities</a:t>
            </a:r>
            <a:endParaRPr sz="2800"/>
          </a:p>
        </p:txBody>
      </p:sp>
      <p:pic>
        <p:nvPicPr>
          <p:cNvPr id="921" name="parasol-rutgers.png"/>
          <p:cNvPicPr/>
          <p:nvPr/>
        </p:nvPicPr>
        <p:blipFill>
          <a:blip r:embed="rId5">
            <a:extLst/>
          </a:blip>
          <a:stretch>
            <a:fillRect/>
          </a:stretch>
        </p:blipFill>
        <p:spPr>
          <a:xfrm>
            <a:off x="9994900" y="4885779"/>
            <a:ext cx="2628900" cy="2023021"/>
          </a:xfrm>
          <a:prstGeom prst="rect">
            <a:avLst/>
          </a:prstGeom>
          <a:ln w="12700">
            <a:miter lim="400000"/>
          </a:ln>
        </p:spPr>
      </p:pic>
      <p:sp>
        <p:nvSpPr>
          <p:cNvPr id="922" name="Shape 922"/>
          <p:cNvSpPr/>
          <p:nvPr/>
        </p:nvSpPr>
        <p:spPr>
          <a:xfrm>
            <a:off x="10254369" y="6927850"/>
            <a:ext cx="2112207" cy="30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6" invalidUrl="" action="" tgtFrame="" tooltip="" history="1" highlightClick="0" endSnd="0"/>
              </a:defRPr>
            </a:lvl1pPr>
          </a:lstStyle>
          <a:p>
            <a:pPr lvl="0">
              <a:defRPr sz="1800" u="none"/>
            </a:pPr>
            <a:r>
              <a:rPr sz="1400" u="sng">
                <a:hlinkClick r:id="rId6" invalidUrl="" action="" tgtFrame="" tooltip="" history="1" highlightClick="0" endSnd="0"/>
              </a:rPr>
              <a:t>http://parasol.cs.rutgers.edu</a:t>
            </a:r>
          </a:p>
        </p:txBody>
      </p:sp>
      <p:sp>
        <p:nvSpPr>
          <p:cNvPr id="923" name="Shape 923"/>
          <p:cNvSpPr/>
          <p:nvPr/>
        </p:nvSpPr>
        <p:spPr>
          <a:xfrm>
            <a:off x="6695008" y="9245600"/>
            <a:ext cx="1777790" cy="30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6" invalidUrl="" action="" tgtFrame="" tooltip="" history="1" highlightClick="0" endSnd="0"/>
              </a:defRPr>
            </a:lvl1pPr>
          </a:lstStyle>
          <a:p>
            <a:pPr lvl="0">
              <a:defRPr sz="1800" u="none"/>
            </a:pPr>
            <a:r>
              <a:rPr sz="1400" u="sng">
                <a:hlinkClick r:id="rId6" invalidUrl="" action="" tgtFrame="" tooltip="" history="1" highlightClick="0" endSnd="0"/>
              </a:rPr>
              <a:t>https://www.aoterra.de</a:t>
            </a:r>
          </a:p>
        </p:txBody>
      </p:sp>
      <p:pic>
        <p:nvPicPr>
          <p:cNvPr id="924" name="AoTerra_Dezentralisierung_RZ_Preview.png"/>
          <p:cNvPicPr/>
          <p:nvPr/>
        </p:nvPicPr>
        <p:blipFill>
          <a:blip r:embed="rId7">
            <a:extLst/>
          </a:blip>
          <a:stretch>
            <a:fillRect/>
          </a:stretch>
        </p:blipFill>
        <p:spPr>
          <a:xfrm>
            <a:off x="3467100" y="7696200"/>
            <a:ext cx="2021840" cy="1930401"/>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Shape 928"/>
          <p:cNvSpPr/>
          <p:nvPr>
            <p:ph type="title"/>
          </p:nvPr>
        </p:nvSpPr>
        <p:spPr>
          <a:xfrm>
            <a:off x="120650" y="4171950"/>
            <a:ext cx="12763500" cy="1409700"/>
          </a:xfrm>
          <a:prstGeom prst="rect">
            <a:avLst/>
          </a:prstGeom>
        </p:spPr>
        <p:txBody>
          <a:bodyPr/>
          <a:lstStyle/>
          <a:p>
            <a:pPr lvl="0">
              <a:defRPr sz="1800"/>
            </a:pPr>
            <a:r>
              <a:rPr sz="6400"/>
              <a:t>Additional slides</a:t>
            </a:r>
          </a:p>
        </p:txBody>
      </p:sp>
      <p:sp>
        <p:nvSpPr>
          <p:cNvPr id="929" name="Shape 9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Shape 931"/>
          <p:cNvSpPr/>
          <p:nvPr>
            <p:ph type="title"/>
          </p:nvPr>
        </p:nvSpPr>
        <p:spPr>
          <a:prstGeom prst="rect">
            <a:avLst/>
          </a:prstGeom>
        </p:spPr>
        <p:txBody>
          <a:bodyPr/>
          <a:lstStyle/>
          <a:p>
            <a:pPr lvl="0">
              <a:defRPr sz="1800"/>
            </a:pPr>
            <a:r>
              <a:rPr sz="6400"/>
              <a:t>Deploying a LUC on top of RENATER</a:t>
            </a:r>
          </a:p>
        </p:txBody>
      </p:sp>
      <p:sp>
        <p:nvSpPr>
          <p:cNvPr id="932" name="Shape 9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933" name="Table 933"/>
          <p:cNvGraphicFramePr/>
          <p:nvPr/>
        </p:nvGraphicFramePr>
        <p:xfrm>
          <a:off x="792803" y="1920875"/>
          <a:ext cx="12074613" cy="3435946"/>
        </p:xfrm>
        <a:graphic xmlns:a="http://schemas.openxmlformats.org/drawingml/2006/main">
          <a:graphicData uri="http://schemas.openxmlformats.org/drawingml/2006/table">
            <a:tbl>
              <a:tblPr firstCol="1" firstRow="1" lastCol="0" lastRow="0" bandCol="0" bandRow="0" rtl="0">
                <a:tableStyleId>{2708684C-4D16-4618-839F-0558EEFCDFE6}</a:tableStyleId>
              </a:tblPr>
              <a:tblGrid>
                <a:gridCol w="2247912"/>
                <a:gridCol w="1730042"/>
                <a:gridCol w="2411391"/>
                <a:gridCol w="1796554"/>
                <a:gridCol w="1358997"/>
                <a:gridCol w="2529714"/>
              </a:tblGrid>
              <a:tr h="490849">
                <a:tc>
                  <a:txBody>
                    <a:bodyPr/>
                    <a:lstStyle/>
                    <a:p>
                      <a:pPr lvl="0" defTabSz="914400">
                        <a:tabLst>
                          <a:tab pos="1181100" algn="l"/>
                        </a:tabLst>
                        <a:defRPr b="0"/>
                      </a:pPr>
                      <a:r>
                        <a:rPr b="1">
                          <a:sym typeface="Helvetica"/>
                        </a:rPr>
                        <a:t>Infrastructure</a:t>
                      </a:r>
                    </a:p>
                  </a:txBody>
                  <a:tcPr marL="50800" marR="50800" marT="50800" marB="50800" anchor="ctr" anchorCtr="0" horzOverflow="overflow">
                    <a:lnL w="12700">
                      <a:miter lim="400000"/>
                    </a:lnL>
                  </a:tcPr>
                </a:tc>
                <a:tc>
                  <a:txBody>
                    <a:bodyPr/>
                    <a:lstStyle/>
                    <a:p>
                      <a:pPr lvl="0" defTabSz="914400">
                        <a:tabLst>
                          <a:tab pos="1181100" algn="l"/>
                        </a:tabLst>
                        <a:defRPr b="0"/>
                      </a:pPr>
                      <a:r>
                        <a:rPr b="1">
                          <a:sym typeface="Helvetica"/>
                        </a:rPr>
                        <a:t>IT’s Energy </a:t>
                      </a:r>
                    </a:p>
                  </a:txBody>
                  <a:tcPr marL="50800" marR="50800" marT="50800" marB="50800" anchor="ctr" anchorCtr="0" horzOverflow="overflow"/>
                </a:tc>
                <a:tc>
                  <a:txBody>
                    <a:bodyPr/>
                    <a:lstStyle/>
                    <a:p>
                      <a:pPr lvl="0" defTabSz="914400">
                        <a:tabLst>
                          <a:tab pos="1181100" algn="l"/>
                        </a:tabLst>
                        <a:defRPr b="0"/>
                      </a:pPr>
                      <a:r>
                        <a:rPr b="1">
                          <a:sym typeface="Helvetica"/>
                        </a:rPr>
                        <a:t>Network Energy</a:t>
                      </a:r>
                    </a:p>
                  </a:txBody>
                  <a:tcPr marL="50800" marR="50800" marT="50800" marB="50800" anchor="ctr" anchorCtr="0" horzOverflow="overflow"/>
                </a:tc>
                <a:tc>
                  <a:txBody>
                    <a:bodyPr/>
                    <a:lstStyle/>
                    <a:p>
                      <a:pPr lvl="0" defTabSz="914400">
                        <a:tabLst>
                          <a:tab pos="1181100" algn="l"/>
                        </a:tabLst>
                        <a:defRPr b="0"/>
                      </a:pPr>
                      <a:r>
                        <a:rPr b="1">
                          <a:sym typeface="Helvetica"/>
                        </a:rPr>
                        <a:t>Total</a:t>
                      </a:r>
                    </a:p>
                  </a:txBody>
                  <a:tcPr marL="50800" marR="50800" marT="50800" marB="50800" anchor="ctr" anchorCtr="0" horzOverflow="overflow"/>
                </a:tc>
                <a:tc>
                  <a:txBody>
                    <a:bodyPr/>
                    <a:lstStyle/>
                    <a:p>
                      <a:pPr lvl="0" defTabSz="914400">
                        <a:tabLst>
                          <a:tab pos="1181100" algn="l"/>
                        </a:tabLst>
                        <a:defRPr b="0"/>
                      </a:pPr>
                      <a:r>
                        <a:rPr b="1">
                          <a:sym typeface="Helvetica"/>
                        </a:rPr>
                        <a:t>Nb</a:t>
                      </a:r>
                    </a:p>
                  </a:txBody>
                  <a:tcPr marL="50800" marR="50800" marT="50800" marB="50800" anchor="ctr" anchorCtr="0" horzOverflow="overflow"/>
                </a:tc>
                <a:tc>
                  <a:txBody>
                    <a:bodyPr/>
                    <a:lstStyle/>
                    <a:p>
                      <a:pPr lvl="0" defTabSz="914400">
                        <a:tabLst>
                          <a:tab pos="1181100" algn="l"/>
                        </a:tabLst>
                        <a:defRPr b="0"/>
                      </a:pPr>
                      <a:r>
                        <a:rPr b="1">
                          <a:sym typeface="Helvetica"/>
                        </a:rPr>
                        <a:t>Overall</a:t>
                      </a:r>
                    </a:p>
                  </a:txBody>
                  <a:tcPr marL="50800" marR="50800" marT="50800" marB="50800" anchor="ctr" anchorCtr="0" horzOverflow="overflow">
                    <a:lnR w="12700">
                      <a:miter lim="400000"/>
                    </a:lnR>
                  </a:tcPr>
                </a:tc>
              </a:tr>
              <a:tr h="490849">
                <a:tc>
                  <a:txBody>
                    <a:bodyPr/>
                    <a:lstStyle/>
                    <a:p>
                      <a:pPr lvl="0" defTabSz="914400">
                        <a:tabLst>
                          <a:tab pos="1181100" algn="l"/>
                        </a:tabLst>
                        <a:defRPr b="0"/>
                      </a:pPr>
                      <a:r>
                        <a:rPr b="1">
                          <a:sym typeface="Helvetica"/>
                        </a:rPr>
                        <a:t>Large PoP</a:t>
                      </a:r>
                    </a:p>
                  </a:txBody>
                  <a:tcPr marL="50800" marR="50800" marT="50800" marB="50800" anchor="ctr" anchorCtr="0" horzOverflow="overflow"/>
                </a:tc>
                <a:tc>
                  <a:txBody>
                    <a:bodyPr/>
                    <a:lstStyle/>
                    <a:p>
                      <a:pPr lvl="0" defTabSz="914400"/>
                      <a:r>
                        <a:rPr sz="2600">
                          <a:sym typeface="Helvetica Light"/>
                        </a:rPr>
                        <a:t>7,6</a:t>
                      </a:r>
                    </a:p>
                  </a:txBody>
                  <a:tcPr marL="50800" marR="50800" marT="50800" marB="50800" anchor="ctr" anchorCtr="0" horzOverflow="overflow"/>
                </a:tc>
                <a:tc>
                  <a:txBody>
                    <a:bodyPr/>
                    <a:lstStyle/>
                    <a:p>
                      <a:pPr lvl="0" defTabSz="914400"/>
                      <a:r>
                        <a:rPr sz="2600">
                          <a:sym typeface="Helvetica Light"/>
                        </a:rPr>
                        <a:t>1,3</a:t>
                      </a:r>
                    </a:p>
                  </a:txBody>
                  <a:tcPr marL="50800" marR="50800" marT="50800" marB="50800" anchor="ctr" anchorCtr="0" horzOverflow="overflow"/>
                </a:tc>
                <a:tc>
                  <a:txBody>
                    <a:bodyPr/>
                    <a:lstStyle/>
                    <a:p>
                      <a:pPr lvl="0" defTabSz="914400"/>
                      <a:r>
                        <a:rPr sz="2600">
                          <a:sym typeface="Helvetica Light"/>
                        </a:rPr>
                        <a:t>8,9</a:t>
                      </a:r>
                    </a:p>
                  </a:txBody>
                  <a:tcPr marL="50800" marR="50800" marT="50800" marB="50800" anchor="ctr" anchorCtr="0" horzOverflow="overflow"/>
                </a:tc>
                <a:tc>
                  <a:txBody>
                    <a:bodyPr/>
                    <a:lstStyle/>
                    <a:p>
                      <a:pPr lvl="0" defTabSz="914400"/>
                      <a:r>
                        <a:rPr sz="2600">
                          <a:sym typeface="Helvetica Light"/>
                        </a:rPr>
                        <a:t>6</a:t>
                      </a:r>
                    </a:p>
                  </a:txBody>
                  <a:tcPr marL="50800" marR="50800" marT="50800" marB="50800" anchor="ctr" anchorCtr="0" horzOverflow="overflow"/>
                </a:tc>
                <a:tc>
                  <a:txBody>
                    <a:bodyPr/>
                    <a:lstStyle/>
                    <a:p>
                      <a:pPr lvl="0" defTabSz="914400"/>
                      <a:r>
                        <a:rPr sz="2600">
                          <a:sym typeface="Helvetica Light"/>
                        </a:rPr>
                        <a:t>53,4</a:t>
                      </a:r>
                    </a:p>
                  </a:txBody>
                  <a:tcPr marL="50800" marR="50800" marT="50800" marB="50800" anchor="ctr" anchorCtr="0" horzOverflow="overflow">
                    <a:lnR w="12700">
                      <a:miter lim="400000"/>
                    </a:lnR>
                  </a:tcPr>
                </a:tc>
              </a:tr>
              <a:tr h="490849">
                <a:tc>
                  <a:txBody>
                    <a:bodyPr/>
                    <a:lstStyle/>
                    <a:p>
                      <a:pPr lvl="0" defTabSz="914400">
                        <a:tabLst>
                          <a:tab pos="1181100" algn="l"/>
                        </a:tabLst>
                        <a:defRPr b="0"/>
                      </a:pPr>
                      <a:r>
                        <a:rPr b="1">
                          <a:sym typeface="Helvetica"/>
                        </a:rPr>
                        <a:t>Medium PoP</a:t>
                      </a:r>
                    </a:p>
                  </a:txBody>
                  <a:tcPr marL="50800" marR="50800" marT="50800" marB="50800" anchor="ctr" anchorCtr="0" horzOverflow="overflow"/>
                </a:tc>
                <a:tc>
                  <a:txBody>
                    <a:bodyPr/>
                    <a:lstStyle/>
                    <a:p>
                      <a:pPr lvl="0" defTabSz="914400"/>
                      <a:r>
                        <a:rPr sz="2600">
                          <a:sym typeface="Helvetica Light"/>
                        </a:rPr>
                        <a:t>2,7</a:t>
                      </a:r>
                    </a:p>
                  </a:txBody>
                  <a:tcPr marL="50800" marR="50800" marT="50800" marB="50800" anchor="ctr" anchorCtr="0" horzOverflow="overflow"/>
                </a:tc>
                <a:tc>
                  <a:txBody>
                    <a:bodyPr/>
                    <a:lstStyle/>
                    <a:p>
                      <a:pPr lvl="0" defTabSz="914400"/>
                      <a:r>
                        <a:rPr sz="2600">
                          <a:sym typeface="Helvetica Light"/>
                        </a:rPr>
                        <a:t>0,35</a:t>
                      </a:r>
                    </a:p>
                  </a:txBody>
                  <a:tcPr marL="50800" marR="50800" marT="50800" marB="50800" anchor="ctr" anchorCtr="0" horzOverflow="overflow"/>
                </a:tc>
                <a:tc>
                  <a:txBody>
                    <a:bodyPr/>
                    <a:lstStyle/>
                    <a:p>
                      <a:pPr lvl="0" defTabSz="914400"/>
                      <a:r>
                        <a:rPr sz="2600">
                          <a:sym typeface="Helvetica Light"/>
                        </a:rPr>
                        <a:t>3,05</a:t>
                      </a:r>
                    </a:p>
                  </a:txBody>
                  <a:tcPr marL="50800" marR="50800" marT="50800" marB="50800" anchor="ctr" anchorCtr="0" horzOverflow="overflow"/>
                </a:tc>
                <a:tc>
                  <a:txBody>
                    <a:bodyPr/>
                    <a:lstStyle/>
                    <a:p>
                      <a:pPr lvl="0" defTabSz="914400"/>
                      <a:r>
                        <a:rPr sz="2600">
                          <a:sym typeface="Helvetica Light"/>
                        </a:rPr>
                        <a:t>30</a:t>
                      </a:r>
                    </a:p>
                  </a:txBody>
                  <a:tcPr marL="50800" marR="50800" marT="50800" marB="50800" anchor="ctr" anchorCtr="0" horzOverflow="overflow"/>
                </a:tc>
                <a:tc>
                  <a:txBody>
                    <a:bodyPr/>
                    <a:lstStyle/>
                    <a:p>
                      <a:pPr lvl="0" defTabSz="914400"/>
                      <a:r>
                        <a:rPr sz="2600">
                          <a:sym typeface="Helvetica Light"/>
                        </a:rPr>
                        <a:t>91,5</a:t>
                      </a:r>
                    </a:p>
                  </a:txBody>
                  <a:tcPr marL="50800" marR="50800" marT="50800" marB="50800" anchor="ctr" anchorCtr="0" horzOverflow="overflow">
                    <a:lnR w="12700">
                      <a:miter lim="400000"/>
                    </a:lnR>
                  </a:tcPr>
                </a:tc>
              </a:tr>
              <a:tr h="490849">
                <a:tc>
                  <a:txBody>
                    <a:bodyPr/>
                    <a:lstStyle/>
                    <a:p>
                      <a:pPr lvl="0" defTabSz="914400">
                        <a:tabLst>
                          <a:tab pos="1181100" algn="l"/>
                        </a:tabLst>
                        <a:defRPr b="0"/>
                      </a:pPr>
                      <a:r>
                        <a:rPr b="1">
                          <a:sym typeface="Helvetica"/>
                        </a:rPr>
                        <a:t>Small PoP</a:t>
                      </a:r>
                    </a:p>
                  </a:txBody>
                  <a:tcPr marL="50800" marR="50800" marT="50800" marB="50800" anchor="ctr" anchorCtr="0" horzOverflow="overflow"/>
                </a:tc>
                <a:tc>
                  <a:txBody>
                    <a:bodyPr/>
                    <a:lstStyle/>
                    <a:p>
                      <a:pPr lvl="0" defTabSz="914400"/>
                      <a:r>
                        <a:rPr sz="2600">
                          <a:sym typeface="Helvetica Light"/>
                        </a:rPr>
                        <a:t>2,2</a:t>
                      </a:r>
                    </a:p>
                  </a:txBody>
                  <a:tcPr marL="50800" marR="50800" marT="50800" marB="50800" anchor="ctr" anchorCtr="0" horzOverflow="overflow"/>
                </a:tc>
                <a:tc>
                  <a:txBody>
                    <a:bodyPr/>
                    <a:lstStyle/>
                    <a:p>
                      <a:pPr lvl="0" defTabSz="914400"/>
                      <a:r>
                        <a:rPr sz="2600">
                          <a:sym typeface="Helvetica Light"/>
                        </a:rPr>
                        <a:t>0,35</a:t>
                      </a:r>
                    </a:p>
                  </a:txBody>
                  <a:tcPr marL="50800" marR="50800" marT="50800" marB="50800" anchor="ctr" anchorCtr="0" horzOverflow="overflow"/>
                </a:tc>
                <a:tc>
                  <a:txBody>
                    <a:bodyPr/>
                    <a:lstStyle/>
                    <a:p>
                      <a:pPr lvl="0" defTabSz="914400"/>
                      <a:r>
                        <a:rPr sz="2600">
                          <a:sym typeface="Helvetica Light"/>
                        </a:rPr>
                        <a:t>2,55</a:t>
                      </a:r>
                    </a:p>
                  </a:txBody>
                  <a:tcPr marL="50800" marR="50800" marT="50800" marB="50800" anchor="ctr" anchorCtr="0" horzOverflow="overflow"/>
                </a:tc>
                <a:tc>
                  <a:txBody>
                    <a:bodyPr/>
                    <a:lstStyle/>
                    <a:p>
                      <a:pPr lvl="0" defTabSz="914400"/>
                      <a:r>
                        <a:rPr sz="2600">
                          <a:sym typeface="Helvetica Light"/>
                        </a:rPr>
                        <a:t>36</a:t>
                      </a:r>
                    </a:p>
                  </a:txBody>
                  <a:tcPr marL="50800" marR="50800" marT="50800" marB="50800" anchor="ctr" anchorCtr="0" horzOverflow="overflow"/>
                </a:tc>
                <a:tc>
                  <a:txBody>
                    <a:bodyPr/>
                    <a:lstStyle/>
                    <a:p>
                      <a:pPr lvl="0" defTabSz="914400"/>
                      <a:r>
                        <a:rPr sz="2600">
                          <a:sym typeface="Helvetica Light"/>
                        </a:rPr>
                        <a:t>91,8</a:t>
                      </a:r>
                    </a:p>
                  </a:txBody>
                  <a:tcPr marL="50800" marR="50800" marT="50800" marB="50800" anchor="ctr" anchorCtr="0" horzOverflow="overflow">
                    <a:lnR w="12700">
                      <a:miter lim="400000"/>
                    </a:lnR>
                  </a:tcPr>
                </a:tc>
              </a:tr>
              <a:tr h="490849">
                <a:tc>
                  <a:txBody>
                    <a:bodyPr/>
                    <a:lstStyle/>
                    <a:p>
                      <a:pPr lvl="0" defTabSz="914400">
                        <a:tabLst>
                          <a:tab pos="1181100" algn="l"/>
                        </a:tabLst>
                        <a:defRPr>
                          <a:sym typeface="Helvetica"/>
                        </a:defRPr>
                      </a:pPr>
                    </a:p>
                  </a:txBody>
                  <a:tcPr marL="50800" marR="50800" marT="50800" marB="50800" anchor="ctr" anchorCtr="0" horzOverflow="overflow">
                    <a:lnR w="0">
                      <a:solidFill>
                        <a:srgbClr val="000000"/>
                      </a:solidFill>
                      <a:custDash/>
                      <a:miter lim="0"/>
                    </a:lnR>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defTabSz="914400">
                        <a:tabLst>
                          <a:tab pos="1181100" algn="l"/>
                        </a:tabLst>
                      </a:pPr>
                      <a:r>
                        <a:rPr b="1">
                          <a:latin typeface="Helvetica"/>
                          <a:ea typeface="Helvetica"/>
                          <a:cs typeface="Helvetica"/>
                          <a:sym typeface="Helvetica"/>
                        </a:rPr>
                        <a:t>Overall</a:t>
                      </a:r>
                    </a:p>
                  </a:txBody>
                  <a:tcPr marL="50800" marR="50800" marT="50800" marB="50800" anchor="ctr" anchorCtr="0" horzOverflow="overflow">
                    <a:lnL w="0">
                      <a:solidFill>
                        <a:srgbClr val="000000"/>
                      </a:solidFill>
                      <a:custDash/>
                      <a:miter lim="0"/>
                    </a:lnL>
                  </a:tcPr>
                </a:tc>
                <a:tc>
                  <a:txBody>
                    <a:bodyPr/>
                    <a:lstStyle/>
                    <a:p>
                      <a:pPr lvl="0" defTabSz="914400"/>
                      <a:r>
                        <a:rPr sz="2600">
                          <a:sym typeface="Helvetica Light"/>
                        </a:rPr>
                        <a:t>236,7</a:t>
                      </a:r>
                    </a:p>
                  </a:txBody>
                  <a:tcPr marL="50800" marR="50800" marT="50800" marB="50800" anchor="ctr" anchorCtr="0" horzOverflow="overflow">
                    <a:lnR w="12700">
                      <a:miter lim="400000"/>
                    </a:lnR>
                  </a:tcPr>
                </a:tc>
              </a:tr>
              <a:tr h="490849">
                <a:tc>
                  <a:txBody>
                    <a:bodyPr/>
                    <a:lstStyle/>
                    <a:p>
                      <a:pPr lvl="0" defTabSz="914400">
                        <a:tabLst>
                          <a:tab pos="1181100" algn="l"/>
                        </a:tabLst>
                        <a:defRPr b="0"/>
                      </a:pPr>
                      <a:r>
                        <a:rPr b="1">
                          <a:sym typeface="Helvetica"/>
                        </a:rPr>
                        <a:t>Shelter</a:t>
                      </a:r>
                    </a:p>
                  </a:txBody>
                  <a:tcPr marL="50800" marR="50800" marT="50800" marB="50800" anchor="ctr" anchorCtr="0" horzOverflow="overflow"/>
                </a:tc>
                <a:tc>
                  <a:txBody>
                    <a:bodyPr/>
                    <a:lstStyle/>
                    <a:p>
                      <a:pPr lvl="0" defTabSz="914400">
                        <a:defRPr sz="2600">
                          <a:sym typeface="Helvetica Light"/>
                        </a:defRPr>
                      </a:pPr>
                    </a:p>
                  </a:txBody>
                  <a:tcPr marL="50800" marR="50800" marT="50800" marB="50800" anchor="ctr" anchorCtr="0" horzOverflow="overflow"/>
                </a:tc>
                <a:tc>
                  <a:txBody>
                    <a:bodyPr/>
                    <a:lstStyle/>
                    <a:p>
                      <a:pPr lvl="0" defTabSz="914400"/>
                      <a:r>
                        <a:rPr sz="2600">
                          <a:sym typeface="Helvetica Light"/>
                        </a:rPr>
                        <a:t>0,2</a:t>
                      </a:r>
                    </a:p>
                  </a:txBody>
                  <a:tcPr marL="50800" marR="50800" marT="50800" marB="50800" anchor="ctr" anchorCtr="0" horzOverflow="overflow"/>
                </a:tc>
                <a:tc>
                  <a:txBody>
                    <a:bodyPr/>
                    <a:lstStyle/>
                    <a:p>
                      <a:pPr lvl="0" defTabSz="914400">
                        <a:defRPr sz="2600">
                          <a:sym typeface="Helvetica Light"/>
                        </a:defRPr>
                      </a:pPr>
                    </a:p>
                  </a:txBody>
                  <a:tcPr marL="50800" marR="50800" marT="50800" marB="50800" anchor="ctr" anchorCtr="0" horzOverflow="overflow"/>
                </a:tc>
                <a:tc>
                  <a:txBody>
                    <a:bodyPr/>
                    <a:lstStyle/>
                    <a:p>
                      <a:pPr lvl="0" defTabSz="914400"/>
                      <a:r>
                        <a:rPr sz="2600">
                          <a:sym typeface="Helvetica Light"/>
                        </a:rPr>
                        <a:t>198</a:t>
                      </a:r>
                    </a:p>
                  </a:txBody>
                  <a:tcPr marL="50800" marR="50800" marT="50800" marB="50800" anchor="ctr" anchorCtr="0" horzOverflow="overflow"/>
                </a:tc>
                <a:tc>
                  <a:txBody>
                    <a:bodyPr/>
                    <a:lstStyle/>
                    <a:p>
                      <a:pPr lvl="0" defTabSz="914400"/>
                      <a:r>
                        <a:rPr sz="2600">
                          <a:sym typeface="Helvetica Light"/>
                        </a:rPr>
                        <a:t>39,6</a:t>
                      </a:r>
                    </a:p>
                  </a:txBody>
                  <a:tcPr marL="50800" marR="50800" marT="50800" marB="50800" anchor="ctr" anchorCtr="0" horzOverflow="overflow">
                    <a:lnR w="12700">
                      <a:miter lim="400000"/>
                    </a:lnR>
                  </a:tcPr>
                </a:tc>
              </a:tr>
              <a:tr h="490849">
                <a:tc>
                  <a:txBody>
                    <a:bodyPr/>
                    <a:lstStyle/>
                    <a:p>
                      <a:pPr lvl="0" defTabSz="914400">
                        <a:tabLst>
                          <a:tab pos="1181100" algn="l"/>
                        </a:tabLst>
                        <a:defRPr>
                          <a:sym typeface="Helvetica"/>
                        </a:defRPr>
                      </a:pPr>
                    </a:p>
                  </a:txBody>
                  <a:tcPr marL="50800" marR="50800" marT="50800" marB="50800" anchor="ctr" anchorCtr="0" horzOverflow="overflow">
                    <a:lnL w="0">
                      <a:solidFill>
                        <a:srgbClr val="000000"/>
                      </a:solidFill>
                      <a:custDash/>
                      <a:miter lim="0"/>
                    </a:lnL>
                    <a:lnR w="0">
                      <a:solidFill>
                        <a:srgbClr val="000000"/>
                      </a:solidFill>
                      <a:custDash/>
                      <a:miter lim="0"/>
                    </a:lnR>
                    <a:lnB w="0">
                      <a:solidFill>
                        <a:srgbClr val="000000"/>
                      </a:solidFill>
                      <a:custDash/>
                      <a:miter lim="0"/>
                    </a:lnB>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lnB w="0">
                      <a:solidFill>
                        <a:srgbClr val="000000"/>
                      </a:solidFill>
                      <a:custDash/>
                      <a:miter lim="0"/>
                    </a:lnB>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lnB w="0">
                      <a:solidFill>
                        <a:srgbClr val="000000"/>
                      </a:solidFill>
                      <a:custDash/>
                      <a:miter lim="0"/>
                    </a:lnB>
                  </a:tcPr>
                </a:tc>
                <a:tc gridSpan="2">
                  <a:txBody>
                    <a:bodyPr/>
                    <a:lstStyle/>
                    <a:p>
                      <a:pPr lvl="0" algn="r" defTabSz="914400">
                        <a:tabLst>
                          <a:tab pos="1181100" algn="l"/>
                        </a:tabLst>
                      </a:pPr>
                      <a:r>
                        <a:rPr b="1">
                          <a:latin typeface="Helvetica"/>
                          <a:ea typeface="Helvetica"/>
                          <a:cs typeface="Helvetica"/>
                          <a:sym typeface="Helvetica"/>
                        </a:rPr>
                        <a:t>Overall with shelters</a:t>
                      </a:r>
                    </a:p>
                  </a:txBody>
                  <a:tcPr marL="50800" marR="50800" marT="50800" marB="50800" anchor="ctr" anchorCtr="0" horzOverflow="overflow">
                    <a:lnL w="0">
                      <a:solidFill>
                        <a:srgbClr val="000000"/>
                      </a:solidFill>
                      <a:custDash/>
                      <a:miter lim="0"/>
                    </a:lnL>
                    <a:lnB w="0">
                      <a:solidFill>
                        <a:srgbClr val="000000"/>
                      </a:solidFill>
                      <a:custDash/>
                      <a:miter lim="0"/>
                    </a:lnB>
                  </a:tcPr>
                </a:tc>
                <a:tc hMerge="1">
                  <a:tcPr/>
                </a:tc>
                <a:tc>
                  <a:txBody>
                    <a:bodyPr/>
                    <a:lstStyle/>
                    <a:p>
                      <a:pPr lvl="0" defTabSz="914400"/>
                      <a:r>
                        <a:rPr sz="2600">
                          <a:sym typeface="Helvetica Light"/>
                        </a:rPr>
                        <a:t>276,3</a:t>
                      </a:r>
                    </a:p>
                  </a:txBody>
                  <a:tcPr marL="50800" marR="50800" marT="50800" marB="50800" anchor="ctr" anchorCtr="0" horzOverflow="overflow">
                    <a:lnR w="12700">
                      <a:miter lim="400000"/>
                    </a:lnR>
                    <a:lnB w="12700">
                      <a:miter lim="400000"/>
                    </a:lnB>
                  </a:tcPr>
                </a:tc>
              </a:tr>
            </a:tbl>
          </a:graphicData>
        </a:graphic>
      </p:graphicFrame>
      <p:sp>
        <p:nvSpPr>
          <p:cNvPr id="934" name="Shape 934"/>
          <p:cNvSpPr/>
          <p:nvPr/>
        </p:nvSpPr>
        <p:spPr>
          <a:xfrm>
            <a:off x="3654152" y="5488615"/>
            <a:ext cx="565839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100"/>
              <a:t>Energy consumption of RENATER </a:t>
            </a:r>
            <a:br>
              <a:rPr sz="3100"/>
            </a:br>
            <a:r>
              <a:rPr sz="3100"/>
              <a:t>(estimates in kW)</a:t>
            </a:r>
          </a:p>
        </p:txBody>
      </p:sp>
      <p:graphicFrame>
        <p:nvGraphicFramePr>
          <p:cNvPr id="935" name="Table 935"/>
          <p:cNvGraphicFramePr/>
          <p:nvPr/>
        </p:nvGraphicFramePr>
        <p:xfrm>
          <a:off x="701167" y="6982436"/>
          <a:ext cx="11877236" cy="1068289"/>
        </p:xfrm>
        <a:graphic xmlns:a="http://schemas.openxmlformats.org/drawingml/2006/main">
          <a:graphicData uri="http://schemas.openxmlformats.org/drawingml/2006/table">
            <a:tbl>
              <a:tblPr firstCol="1" firstRow="1" lastCol="0" lastRow="0" bandCol="0" bandRow="0" rtl="0">
                <a:tableStyleId>{2708684C-4D16-4618-839F-0558EEFCDFE6}</a:tableStyleId>
              </a:tblPr>
              <a:tblGrid>
                <a:gridCol w="2237152"/>
                <a:gridCol w="1686352"/>
                <a:gridCol w="2253244"/>
                <a:gridCol w="1288756"/>
                <a:gridCol w="2394316"/>
                <a:gridCol w="2017413"/>
              </a:tblGrid>
              <a:tr h="482236">
                <a:tc>
                  <a:txBody>
                    <a:bodyPr/>
                    <a:lstStyle/>
                    <a:p>
                      <a:pPr lvl="0" defTabSz="914400">
                        <a:tabLst>
                          <a:tab pos="1181100" algn="l"/>
                        </a:tabLst>
                        <a:defRPr b="0"/>
                      </a:pPr>
                      <a:r>
                        <a:rPr b="1">
                          <a:sym typeface="Helvetica"/>
                        </a:rPr>
                        <a:t>Infrastructure</a:t>
                      </a:r>
                    </a:p>
                  </a:txBody>
                  <a:tcPr marL="50800" marR="50800" marT="50800" marB="50800" anchor="ctr" anchorCtr="0" horzOverflow="overflow">
                    <a:lnL w="12700">
                      <a:miter lim="400000"/>
                    </a:lnL>
                  </a:tcPr>
                </a:tc>
                <a:tc gridSpan="2">
                  <a:txBody>
                    <a:bodyPr/>
                    <a:lstStyle/>
                    <a:p>
                      <a:pPr lvl="0" defTabSz="914400">
                        <a:tabLst>
                          <a:tab pos="1181100" algn="l"/>
                        </a:tabLst>
                        <a:defRPr b="0"/>
                      </a:pPr>
                      <a:r>
                        <a:rPr b="1">
                          <a:sym typeface="Helvetica"/>
                        </a:rPr>
                        <a:t>Total Energy (IT + Network)</a:t>
                      </a:r>
                    </a:p>
                  </a:txBody>
                  <a:tcPr marL="50800" marR="50800" marT="50800" marB="50800" anchor="ctr" anchorCtr="0" horzOverflow="overflow"/>
                </a:tc>
                <a:tc hMerge="1">
                  <a:tcPr/>
                </a:tc>
                <a:tc>
                  <a:txBody>
                    <a:bodyPr/>
                    <a:lstStyle/>
                    <a:p>
                      <a:pPr lvl="0" defTabSz="914400">
                        <a:tabLst>
                          <a:tab pos="1181100" algn="l"/>
                        </a:tabLst>
                        <a:defRPr b="0"/>
                      </a:pPr>
                      <a:r>
                        <a:rPr b="1">
                          <a:sym typeface="Helvetica"/>
                        </a:rPr>
                        <a:t>Nb</a:t>
                      </a:r>
                    </a:p>
                  </a:txBody>
                  <a:tcPr marL="50800" marR="50800" marT="50800" marB="50800" anchor="ctr" anchorCtr="0" horzOverflow="overflow"/>
                </a:tc>
                <a:tc>
                  <a:txBody>
                    <a:bodyPr/>
                    <a:lstStyle/>
                    <a:p>
                      <a:pPr lvl="0" defTabSz="914400">
                        <a:tabLst>
                          <a:tab pos="1181100" algn="l"/>
                        </a:tabLst>
                        <a:defRPr b="0"/>
                      </a:pPr>
                      <a:r>
                        <a:rPr b="1">
                          <a:sym typeface="Helvetica"/>
                        </a:rPr>
                        <a:t>Overall</a:t>
                      </a:r>
                    </a:p>
                  </a:txBody>
                  <a:tcPr marL="50800" marR="50800" marT="50800" marB="50800" anchor="ctr" anchorCtr="0" horzOverflow="overflow"/>
                </a:tc>
                <a:tc>
                  <a:txBody>
                    <a:bodyPr/>
                    <a:lstStyle/>
                    <a:p>
                      <a:pPr lvl="0" defTabSz="914400">
                        <a:tabLst>
                          <a:tab pos="1181100" algn="l"/>
                        </a:tabLst>
                        <a:defRPr b="0"/>
                      </a:pPr>
                      <a:r>
                        <a:rPr b="1">
                          <a:sym typeface="Helvetica"/>
                        </a:rPr>
                        <a:t>Nb VMs</a:t>
                      </a:r>
                    </a:p>
                  </a:txBody>
                  <a:tcPr marL="50800" marR="50800" marT="50800" marB="50800" anchor="ctr" anchorCtr="0" horzOverflow="overflow">
                    <a:lnR w="12700">
                      <a:miter lim="400000"/>
                    </a:lnR>
                    <a:solidFill>
                      <a:srgbClr val="DCDEE0"/>
                    </a:solidFill>
                  </a:tcPr>
                </a:tc>
              </a:tr>
              <a:tr h="586052">
                <a:tc>
                  <a:txBody>
                    <a:bodyPr/>
                    <a:lstStyle/>
                    <a:p>
                      <a:pPr lvl="0" defTabSz="914400">
                        <a:tabLst>
                          <a:tab pos="1181100" algn="l"/>
                        </a:tabLst>
                        <a:defRPr b="0"/>
                      </a:pPr>
                      <a:r>
                        <a:rPr b="1">
                          <a:sym typeface="Helvetica"/>
                        </a:rPr>
                        <a:t>1 unit of 100 VMs  (10 nodes) </a:t>
                      </a:r>
                    </a:p>
                  </a:txBody>
                  <a:tcPr marL="50800" marR="50800" marT="50800" marB="50800" anchor="ctr" anchorCtr="0" horzOverflow="overflow">
                    <a:lnB w="12700">
                      <a:miter lim="400000"/>
                    </a:lnB>
                  </a:tcPr>
                </a:tc>
                <a:tc gridSpan="2">
                  <a:txBody>
                    <a:bodyPr/>
                    <a:lstStyle/>
                    <a:p>
                      <a:pPr lvl="0" defTabSz="914400"/>
                      <a:r>
                        <a:rPr sz="2600">
                          <a:sym typeface="Helvetica Light"/>
                        </a:rPr>
                        <a:t>4</a:t>
                      </a:r>
                    </a:p>
                  </a:txBody>
                  <a:tcPr marL="50800" marR="50800" marT="50800" marB="50800" anchor="ctr" anchorCtr="0" horzOverflow="overflow">
                    <a:lnB w="12700">
                      <a:miter lim="400000"/>
                    </a:lnB>
                  </a:tcPr>
                </a:tc>
                <a:tc hMerge="1">
                  <a:tcPr/>
                </a:tc>
                <a:tc>
                  <a:txBody>
                    <a:bodyPr/>
                    <a:lstStyle/>
                    <a:p>
                      <a:pPr lvl="0" defTabSz="914400"/>
                      <a:r>
                        <a:rPr sz="2600">
                          <a:sym typeface="Helvetica Light"/>
                        </a:rPr>
                        <a:t>50</a:t>
                      </a:r>
                    </a:p>
                  </a:txBody>
                  <a:tcPr marL="50800" marR="50800" marT="50800" marB="50800" anchor="ctr" anchorCtr="0" horzOverflow="overflow">
                    <a:lnB w="12700">
                      <a:miter lim="400000"/>
                    </a:lnB>
                  </a:tcPr>
                </a:tc>
                <a:tc>
                  <a:txBody>
                    <a:bodyPr/>
                    <a:lstStyle/>
                    <a:p>
                      <a:pPr lvl="0" defTabSz="914400"/>
                      <a:r>
                        <a:rPr sz="2600">
                          <a:sym typeface="Helvetica Light"/>
                        </a:rPr>
                        <a:t>200</a:t>
                      </a:r>
                    </a:p>
                  </a:txBody>
                  <a:tcPr marL="50800" marR="50800" marT="50800" marB="50800" anchor="ctr" anchorCtr="0" horzOverflow="overflow">
                    <a:lnB w="12700">
                      <a:miter lim="400000"/>
                    </a:lnB>
                  </a:tcPr>
                </a:tc>
                <a:tc>
                  <a:txBody>
                    <a:bodyPr/>
                    <a:lstStyle/>
                    <a:p>
                      <a:pPr lvl="0" defTabSz="914400"/>
                      <a:r>
                        <a:rPr sz="2600">
                          <a:sym typeface="Helvetica Light"/>
                        </a:rPr>
                        <a:t>5000</a:t>
                      </a:r>
                    </a:p>
                  </a:txBody>
                  <a:tcPr marL="50800" marR="50800" marT="50800" marB="50800" anchor="ctr" anchorCtr="0" horzOverflow="overflow">
                    <a:lnR w="12700">
                      <a:miter lim="400000"/>
                    </a:lnR>
                    <a:lnB w="12700">
                      <a:miter lim="400000"/>
                    </a:lnB>
                    <a:solidFill>
                      <a:srgbClr val="DCDEE0"/>
                    </a:solidFill>
                  </a:tcPr>
                </a:tc>
              </a:tr>
            </a:tbl>
          </a:graphicData>
        </a:graphic>
      </p:graphicFrame>
      <p:sp>
        <p:nvSpPr>
          <p:cNvPr id="936" name="Shape 936"/>
          <p:cNvSpPr/>
          <p:nvPr/>
        </p:nvSpPr>
        <p:spPr>
          <a:xfrm>
            <a:off x="2817173" y="8020149"/>
            <a:ext cx="737045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100"/>
              <a:t>Energy consumption of  one 500 nodes cloud</a:t>
            </a:r>
            <a:br>
              <a:rPr sz="3100"/>
            </a:br>
            <a:r>
              <a:rPr sz="3100"/>
              <a:t>(estimates in kW)</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8" name="Shape 938"/>
          <p:cNvSpPr/>
          <p:nvPr>
            <p:ph type="title"/>
          </p:nvPr>
        </p:nvSpPr>
        <p:spPr>
          <a:prstGeom prst="rect">
            <a:avLst/>
          </a:prstGeom>
        </p:spPr>
        <p:txBody>
          <a:bodyPr/>
          <a:lstStyle/>
          <a:p>
            <a:pPr lvl="0">
              <a:defRPr sz="1800"/>
            </a:pPr>
            <a:r>
              <a:rPr sz="6400"/>
              <a:t>Deploying a LUC on top of RENATER</a:t>
            </a:r>
          </a:p>
        </p:txBody>
      </p:sp>
      <p:sp>
        <p:nvSpPr>
          <p:cNvPr id="939" name="Shape 9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940" name="Table 940"/>
          <p:cNvGraphicFramePr/>
          <p:nvPr/>
        </p:nvGraphicFramePr>
        <p:xfrm>
          <a:off x="792803" y="2750608"/>
          <a:ext cx="11419194" cy="3607859"/>
        </p:xfrm>
        <a:graphic xmlns:a="http://schemas.openxmlformats.org/drawingml/2006/main">
          <a:graphicData uri="http://schemas.openxmlformats.org/drawingml/2006/table">
            <a:tbl>
              <a:tblPr firstCol="1" firstRow="1" lastCol="0" lastRow="0" bandCol="0" bandRow="0" rtl="0">
                <a:tableStyleId>{2708684C-4D16-4618-839F-0558EEFCDFE6}</a:tableStyleId>
              </a:tblPr>
              <a:tblGrid>
                <a:gridCol w="1754741"/>
                <a:gridCol w="1061272"/>
                <a:gridCol w="1099521"/>
                <a:gridCol w="1699614"/>
                <a:gridCol w="1921180"/>
                <a:gridCol w="1908144"/>
                <a:gridCol w="1974718"/>
              </a:tblGrid>
              <a:tr h="666013">
                <a:tc>
                  <a:txBody>
                    <a:bodyPr/>
                    <a:lstStyle/>
                    <a:p>
                      <a:pPr lvl="0" defTabSz="914400">
                        <a:tabLst>
                          <a:tab pos="1181100" algn="l"/>
                        </a:tabLst>
                        <a:defRPr b="0"/>
                      </a:pPr>
                      <a:r>
                        <a:rPr b="1">
                          <a:sym typeface="Helvetica"/>
                        </a:rPr>
                        <a:t>Infrastructure</a:t>
                      </a:r>
                    </a:p>
                  </a:txBody>
                  <a:tcPr marL="50800" marR="50800" marT="50800" marB="50800" anchor="ctr" anchorCtr="0" horzOverflow="overflow">
                    <a:lnL w="12700">
                      <a:miter lim="400000"/>
                    </a:lnL>
                  </a:tcPr>
                </a:tc>
                <a:tc>
                  <a:txBody>
                    <a:bodyPr/>
                    <a:lstStyle/>
                    <a:p>
                      <a:pPr lvl="0" defTabSz="914400">
                        <a:tabLst>
                          <a:tab pos="1181100" algn="l"/>
                        </a:tabLst>
                        <a:defRPr b="0"/>
                      </a:pPr>
                      <a:r>
                        <a:rPr b="1">
                          <a:sym typeface="Helvetica"/>
                        </a:rPr>
                        <a:t>Nb</a:t>
                      </a:r>
                    </a:p>
                  </a:txBody>
                  <a:tcPr marL="50800" marR="50800" marT="50800" marB="50800" anchor="ctr" anchorCtr="0" horzOverflow="overflow"/>
                </a:tc>
                <a:tc>
                  <a:txBody>
                    <a:bodyPr/>
                    <a:lstStyle/>
                    <a:p>
                      <a:pPr lvl="0" defTabSz="914400">
                        <a:tabLst>
                          <a:tab pos="1181100" algn="l"/>
                        </a:tabLst>
                        <a:defRPr b="0"/>
                      </a:pPr>
                      <a:r>
                        <a:rPr b="1">
                          <a:sym typeface="Helvetica"/>
                        </a:rPr>
                        <a:t>Total</a:t>
                      </a:r>
                    </a:p>
                  </a:txBody>
                  <a:tcPr marL="50800" marR="50800" marT="50800" marB="50800" anchor="ctr" anchorCtr="0" horzOverflow="overflow"/>
                </a:tc>
                <a:tc>
                  <a:txBody>
                    <a:bodyPr/>
                    <a:lstStyle/>
                    <a:p>
                      <a:pPr lvl="0" defTabSz="914400">
                        <a:tabLst>
                          <a:tab pos="1181100" algn="l"/>
                        </a:tabLst>
                        <a:defRPr b="0"/>
                      </a:pPr>
                      <a:r>
                        <a:rPr b="1">
                          <a:sym typeface="Helvetica"/>
                        </a:rPr>
                        <a:t>Available Energy/PoP</a:t>
                      </a:r>
                    </a:p>
                  </a:txBody>
                  <a:tcPr marL="50800" marR="50800" marT="50800" marB="50800" anchor="ctr" anchorCtr="0" horzOverflow="overflow"/>
                </a:tc>
                <a:tc>
                  <a:txBody>
                    <a:bodyPr/>
                    <a:lstStyle/>
                    <a:p>
                      <a:pPr lvl="0" defTabSz="914400">
                        <a:tabLst>
                          <a:tab pos="1181100" algn="l"/>
                        </a:tabLst>
                        <a:defRPr b="0"/>
                      </a:pPr>
                      <a:r>
                        <a:rPr b="1">
                          <a:sym typeface="Helvetica"/>
                        </a:rPr>
                        <a:t>Overall</a:t>
                      </a:r>
                    </a:p>
                  </a:txBody>
                  <a:tcPr marL="50800" marR="50800" marT="50800" marB="50800" anchor="ctr" anchorCtr="0" horzOverflow="overflow"/>
                </a:tc>
                <a:tc>
                  <a:txBody>
                    <a:bodyPr/>
                    <a:lstStyle/>
                    <a:p>
                      <a:pPr lvl="0" defTabSz="914400">
                        <a:tabLst>
                          <a:tab pos="1181100" algn="l"/>
                        </a:tabLst>
                        <a:defRPr b="0"/>
                      </a:pPr>
                      <a:r>
                        <a:rPr b="1">
                          <a:sym typeface="Helvetica"/>
                        </a:rPr>
                        <a:t>Overall  (after extension)</a:t>
                      </a:r>
                    </a:p>
                  </a:txBody>
                  <a:tcPr marL="50800" marR="50800" marT="50800" marB="50800" anchor="ctr" anchorCtr="0" horzOverflow="overflow"/>
                </a:tc>
                <a:tc>
                  <a:txBody>
                    <a:bodyPr/>
                    <a:lstStyle/>
                    <a:p>
                      <a:pPr lvl="0" defTabSz="914400">
                        <a:tabLst>
                          <a:tab pos="1181100" algn="l"/>
                        </a:tabLst>
                        <a:defRPr b="0"/>
                      </a:pPr>
                      <a:r>
                        <a:rPr b="1">
                          <a:sym typeface="Helvetica"/>
                        </a:rPr>
                        <a:t>Nb VMs</a:t>
                      </a: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b="0"/>
                      </a:pPr>
                      <a:r>
                        <a:rPr b="1">
                          <a:sym typeface="Helvetica"/>
                        </a:rPr>
                        <a:t>Large PoP</a:t>
                      </a:r>
                    </a:p>
                  </a:txBody>
                  <a:tcPr marL="50800" marR="50800" marT="50800" marB="50800" anchor="ctr" anchorCtr="0" horzOverflow="overflow"/>
                </a:tc>
                <a:tc>
                  <a:txBody>
                    <a:bodyPr/>
                    <a:lstStyle/>
                    <a:p>
                      <a:pPr lvl="0" defTabSz="914400"/>
                      <a:r>
                        <a:rPr sz="2600">
                          <a:sym typeface="Helvetica Light"/>
                        </a:rPr>
                        <a:t>6</a:t>
                      </a:r>
                    </a:p>
                  </a:txBody>
                  <a:tcPr marL="50800" marR="50800" marT="50800" marB="50800" anchor="ctr" anchorCtr="0" horzOverflow="overflow"/>
                </a:tc>
                <a:tc>
                  <a:txBody>
                    <a:bodyPr/>
                    <a:lstStyle/>
                    <a:p>
                      <a:pPr lvl="0" defTabSz="914400"/>
                      <a:r>
                        <a:rPr sz="2600">
                          <a:sym typeface="Helvetica Light"/>
                        </a:rPr>
                        <a:t>8,9</a:t>
                      </a:r>
                    </a:p>
                  </a:txBody>
                  <a:tcPr marL="50800" marR="50800" marT="50800" marB="50800" anchor="ctr" anchorCtr="0" horzOverflow="overflow"/>
                </a:tc>
                <a:tc>
                  <a:txBody>
                    <a:bodyPr/>
                    <a:lstStyle/>
                    <a:p>
                      <a:pPr lvl="0" defTabSz="914400"/>
                      <a:r>
                        <a:rPr sz="2600">
                          <a:sym typeface="Helvetica Light"/>
                        </a:rPr>
                        <a:t>16</a:t>
                      </a:r>
                    </a:p>
                  </a:txBody>
                  <a:tcPr marL="50800" marR="50800" marT="50800" marB="50800" anchor="ctr" anchorCtr="0" horzOverflow="overflow"/>
                </a:tc>
                <a:tc>
                  <a:txBody>
                    <a:bodyPr/>
                    <a:lstStyle/>
                    <a:p>
                      <a:pPr lvl="0" defTabSz="914400"/>
                      <a:r>
                        <a:rPr sz="2600">
                          <a:sym typeface="Helvetica Light"/>
                        </a:rPr>
                        <a:t>53,4</a:t>
                      </a:r>
                    </a:p>
                  </a:txBody>
                  <a:tcPr marL="50800" marR="50800" marT="50800" marB="50800" anchor="ctr" anchorCtr="0" horzOverflow="overflow"/>
                </a:tc>
                <a:tc>
                  <a:txBody>
                    <a:bodyPr/>
                    <a:lstStyle/>
                    <a:p>
                      <a:pPr lvl="0" defTabSz="914400"/>
                      <a:r>
                        <a:rPr sz="2600">
                          <a:sym typeface="Helvetica Light"/>
                        </a:rPr>
                        <a:t>149,4</a:t>
                      </a:r>
                    </a:p>
                  </a:txBody>
                  <a:tcPr marL="50800" marR="50800" marT="50800" marB="50800" anchor="ctr" anchorCtr="0" horzOverflow="overflow"/>
                </a:tc>
                <a:tc>
                  <a:txBody>
                    <a:bodyPr/>
                    <a:lstStyle/>
                    <a:p>
                      <a:pPr lvl="0" defTabSz="914400"/>
                      <a:r>
                        <a:rPr sz="2600">
                          <a:sym typeface="Helvetica Light"/>
                        </a:rPr>
                        <a:t>2400</a:t>
                      </a: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b="0"/>
                      </a:pPr>
                      <a:r>
                        <a:rPr b="1">
                          <a:sym typeface="Helvetica"/>
                        </a:rPr>
                        <a:t>Medium PoP</a:t>
                      </a:r>
                    </a:p>
                  </a:txBody>
                  <a:tcPr marL="50800" marR="50800" marT="50800" marB="50800" anchor="ctr" anchorCtr="0" horzOverflow="overflow"/>
                </a:tc>
                <a:tc>
                  <a:txBody>
                    <a:bodyPr/>
                    <a:lstStyle/>
                    <a:p>
                      <a:pPr lvl="0" defTabSz="914400"/>
                      <a:r>
                        <a:rPr sz="2600">
                          <a:sym typeface="Helvetica Light"/>
                        </a:rPr>
                        <a:t>30</a:t>
                      </a:r>
                    </a:p>
                  </a:txBody>
                  <a:tcPr marL="50800" marR="50800" marT="50800" marB="50800" anchor="ctr" anchorCtr="0" horzOverflow="overflow"/>
                </a:tc>
                <a:tc>
                  <a:txBody>
                    <a:bodyPr/>
                    <a:lstStyle/>
                    <a:p>
                      <a:pPr lvl="0" defTabSz="914400"/>
                      <a:r>
                        <a:rPr sz="2600">
                          <a:sym typeface="Helvetica Light"/>
                        </a:rPr>
                        <a:t>3,05</a:t>
                      </a:r>
                    </a:p>
                  </a:txBody>
                  <a:tcPr marL="50800" marR="50800" marT="50800" marB="50800" anchor="ctr" anchorCtr="0" horzOverflow="overflow"/>
                </a:tc>
                <a:tc>
                  <a:txBody>
                    <a:bodyPr/>
                    <a:lstStyle/>
                    <a:p>
                      <a:pPr lvl="0" defTabSz="914400"/>
                      <a:r>
                        <a:rPr sz="2600">
                          <a:sym typeface="Helvetica Light"/>
                        </a:rPr>
                        <a:t>4</a:t>
                      </a:r>
                    </a:p>
                  </a:txBody>
                  <a:tcPr marL="50800" marR="50800" marT="50800" marB="50800" anchor="ctr" anchorCtr="0" horzOverflow="overflow"/>
                </a:tc>
                <a:tc>
                  <a:txBody>
                    <a:bodyPr/>
                    <a:lstStyle/>
                    <a:p>
                      <a:pPr lvl="0" defTabSz="914400"/>
                      <a:r>
                        <a:rPr sz="2600">
                          <a:sym typeface="Helvetica Light"/>
                        </a:rPr>
                        <a:t>91,5</a:t>
                      </a:r>
                    </a:p>
                  </a:txBody>
                  <a:tcPr marL="50800" marR="50800" marT="50800" marB="50800" anchor="ctr" anchorCtr="0" horzOverflow="overflow"/>
                </a:tc>
                <a:tc>
                  <a:txBody>
                    <a:bodyPr/>
                    <a:lstStyle/>
                    <a:p>
                      <a:pPr lvl="0" defTabSz="914400"/>
                      <a:r>
                        <a:rPr sz="2600">
                          <a:sym typeface="Helvetica Light"/>
                        </a:rPr>
                        <a:t>211,5</a:t>
                      </a:r>
                    </a:p>
                  </a:txBody>
                  <a:tcPr marL="50800" marR="50800" marT="50800" marB="50800" anchor="ctr" anchorCtr="0" horzOverflow="overflow"/>
                </a:tc>
                <a:tc>
                  <a:txBody>
                    <a:bodyPr/>
                    <a:lstStyle/>
                    <a:p>
                      <a:pPr lvl="0" defTabSz="914400"/>
                      <a:r>
                        <a:rPr sz="2600">
                          <a:sym typeface="Helvetica Light"/>
                        </a:rPr>
                        <a:t>3000</a:t>
                      </a: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b="0"/>
                      </a:pPr>
                      <a:r>
                        <a:rPr b="1">
                          <a:sym typeface="Helvetica"/>
                        </a:rPr>
                        <a:t>Small PoP</a:t>
                      </a:r>
                    </a:p>
                  </a:txBody>
                  <a:tcPr marL="50800" marR="50800" marT="50800" marB="50800" anchor="ctr" anchorCtr="0" horzOverflow="overflow"/>
                </a:tc>
                <a:tc>
                  <a:txBody>
                    <a:bodyPr/>
                    <a:lstStyle/>
                    <a:p>
                      <a:pPr lvl="0" defTabSz="914400"/>
                      <a:r>
                        <a:rPr sz="2600">
                          <a:sym typeface="Helvetica Light"/>
                        </a:rPr>
                        <a:t>36</a:t>
                      </a:r>
                    </a:p>
                  </a:txBody>
                  <a:tcPr marL="50800" marR="50800" marT="50800" marB="50800" anchor="ctr" anchorCtr="0" horzOverflow="overflow"/>
                </a:tc>
                <a:tc>
                  <a:txBody>
                    <a:bodyPr/>
                    <a:lstStyle/>
                    <a:p>
                      <a:pPr lvl="0" defTabSz="914400"/>
                      <a:r>
                        <a:rPr sz="2600">
                          <a:sym typeface="Helvetica Light"/>
                        </a:rPr>
                        <a:t>2,55</a:t>
                      </a:r>
                    </a:p>
                  </a:txBody>
                  <a:tcPr marL="50800" marR="50800" marT="50800" marB="50800" anchor="ctr" anchorCtr="0" horzOverflow="overflow"/>
                </a:tc>
                <a:tc>
                  <a:txBody>
                    <a:bodyPr/>
                    <a:lstStyle/>
                    <a:p>
                      <a:pPr lvl="0" defTabSz="914400"/>
                      <a:r>
                        <a:rPr sz="2600">
                          <a:sym typeface="Helvetica Light"/>
                        </a:rPr>
                        <a:t>0</a:t>
                      </a:r>
                    </a:p>
                  </a:txBody>
                  <a:tcPr marL="50800" marR="50800" marT="50800" marB="50800" anchor="ctr" anchorCtr="0" horzOverflow="overflow"/>
                </a:tc>
                <a:tc>
                  <a:txBody>
                    <a:bodyPr/>
                    <a:lstStyle/>
                    <a:p>
                      <a:pPr lvl="0" defTabSz="914400"/>
                      <a:r>
                        <a:rPr sz="2600">
                          <a:sym typeface="Helvetica Light"/>
                        </a:rPr>
                        <a:t>91,8</a:t>
                      </a:r>
                    </a:p>
                  </a:txBody>
                  <a:tcPr marL="50800" marR="50800" marT="50800" marB="50800" anchor="ctr" anchorCtr="0" horzOverflow="overflow"/>
                </a:tc>
                <a:tc>
                  <a:txBody>
                    <a:bodyPr/>
                    <a:lstStyle/>
                    <a:p>
                      <a:pPr lvl="0" defTabSz="914400"/>
                      <a:r>
                        <a:rPr sz="2600">
                          <a:sym typeface="Helvetica Light"/>
                        </a:rPr>
                        <a:t>91,8</a:t>
                      </a:r>
                    </a:p>
                  </a:txBody>
                  <a:tcPr marL="50800" marR="50800" marT="50800" marB="50800" anchor="ctr" anchorCtr="0" horzOverflow="overflow"/>
                </a:tc>
                <a:tc>
                  <a:txBody>
                    <a:bodyPr/>
                    <a:lstStyle/>
                    <a:p>
                      <a:pPr lvl="0" defTabSz="914400">
                        <a:defRPr sz="2600">
                          <a:sym typeface="Helvetica Light"/>
                        </a:defRPr>
                      </a:pP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a:sym typeface="Helvetica"/>
                        </a:defRPr>
                      </a:pPr>
                    </a:p>
                  </a:txBody>
                  <a:tcPr marL="50800" marR="50800" marT="50800" marB="50800" anchor="ctr" anchorCtr="0" horzOverflow="overflow">
                    <a:lnR w="0">
                      <a:solidFill>
                        <a:srgbClr val="000000"/>
                      </a:solidFill>
                      <a:custDash/>
                      <a:miter lim="0"/>
                    </a:lnR>
                  </a:tcPr>
                </a:tc>
                <a:tc>
                  <a:txBody>
                    <a:bodyPr/>
                    <a:lstStyle/>
                    <a:p>
                      <a:pPr lvl="0" defTabSz="914400">
                        <a:tabLst>
                          <a:tab pos="1181100" algn="l"/>
                        </a:tabLst>
                        <a:defRPr b="1">
                          <a:latin typeface="Helvetica"/>
                          <a:ea typeface="Helvetica"/>
                          <a:cs typeface="Helvetica"/>
                          <a:sym typeface="Helvetica"/>
                        </a:defRPr>
                      </a:pP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algn="r" defTabSz="914400">
                        <a:tabLst>
                          <a:tab pos="1181100" algn="l"/>
                        </a:tabLst>
                      </a:pPr>
                      <a:r>
                        <a:rPr b="1">
                          <a:latin typeface="Helvetica"/>
                          <a:ea typeface="Helvetica"/>
                          <a:cs typeface="Helvetica"/>
                          <a:sym typeface="Helvetica"/>
                        </a:rPr>
                        <a:t>Overall</a:t>
                      </a:r>
                    </a:p>
                  </a:txBody>
                  <a:tcPr marL="50800" marR="50800" marT="50800" marB="50800" anchor="ctr" anchorCtr="0" horzOverflow="overflow">
                    <a:lnL w="0">
                      <a:solidFill>
                        <a:srgbClr val="000000"/>
                      </a:solidFill>
                      <a:custDash/>
                      <a:miter lim="0"/>
                    </a:lnL>
                    <a:lnR w="0">
                      <a:solidFill>
                        <a:srgbClr val="000000"/>
                      </a:solidFill>
                      <a:custDash/>
                      <a:miter lim="0"/>
                    </a:lnR>
                  </a:tcPr>
                </a:tc>
                <a:tc>
                  <a:txBody>
                    <a:bodyPr/>
                    <a:lstStyle/>
                    <a:p>
                      <a:pPr lvl="0" defTabSz="914400">
                        <a:tabLst>
                          <a:tab pos="1181100" algn="l"/>
                        </a:tabLst>
                      </a:pPr>
                      <a:r>
                        <a:rPr b="1" sz="2600">
                          <a:sym typeface="Helvetica Light"/>
                        </a:rPr>
                        <a:t>236,7</a:t>
                      </a:r>
                    </a:p>
                  </a:txBody>
                  <a:tcPr marL="50800" marR="50800" marT="50800" marB="50800" anchor="ctr" anchorCtr="0" horzOverflow="overflow">
                    <a:lnL w="0">
                      <a:solidFill>
                        <a:srgbClr val="000000"/>
                      </a:solidFill>
                      <a:custDash/>
                      <a:miter lim="0"/>
                    </a:lnL>
                  </a:tcPr>
                </a:tc>
                <a:tc>
                  <a:txBody>
                    <a:bodyPr/>
                    <a:lstStyle/>
                    <a:p>
                      <a:pPr lvl="0" defTabSz="914400"/>
                      <a:r>
                        <a:rPr b="1" sz="2600">
                          <a:sym typeface="Helvetica Light"/>
                        </a:rPr>
                        <a:t>452,7</a:t>
                      </a:r>
                    </a:p>
                  </a:txBody>
                  <a:tcPr marL="50800" marR="50800" marT="50800" marB="50800" anchor="ctr" anchorCtr="0" horzOverflow="overflow"/>
                </a:tc>
                <a:tc>
                  <a:txBody>
                    <a:bodyPr/>
                    <a:lstStyle/>
                    <a:p>
                      <a:pPr lvl="0" defTabSz="914400"/>
                      <a:r>
                        <a:rPr sz="2600">
                          <a:sym typeface="Helvetica Light"/>
                        </a:rPr>
                        <a:t>5400</a:t>
                      </a: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b="0"/>
                      </a:pPr>
                      <a:r>
                        <a:rPr b="1">
                          <a:sym typeface="Helvetica"/>
                        </a:rPr>
                        <a:t>Shelter</a:t>
                      </a:r>
                    </a:p>
                  </a:txBody>
                  <a:tcPr marL="50800" marR="50800" marT="50800" marB="50800" anchor="ctr" anchorCtr="0" horzOverflow="overflow"/>
                </a:tc>
                <a:tc>
                  <a:txBody>
                    <a:bodyPr/>
                    <a:lstStyle/>
                    <a:p>
                      <a:pPr lvl="0" defTabSz="914400"/>
                      <a:r>
                        <a:rPr sz="2600">
                          <a:sym typeface="Helvetica Light"/>
                        </a:rPr>
                        <a:t>198</a:t>
                      </a:r>
                    </a:p>
                  </a:txBody>
                  <a:tcPr marL="50800" marR="50800" marT="50800" marB="50800" anchor="ctr" anchorCtr="0" horzOverflow="overflow"/>
                </a:tc>
                <a:tc>
                  <a:txBody>
                    <a:bodyPr/>
                    <a:lstStyle/>
                    <a:p>
                      <a:pPr lvl="0" defTabSz="914400"/>
                      <a:r>
                        <a:rPr sz="2600">
                          <a:sym typeface="Helvetica Light"/>
                        </a:rPr>
                        <a:t>0,2</a:t>
                      </a:r>
                    </a:p>
                  </a:txBody>
                  <a:tcPr marL="50800" marR="50800" marT="50800" marB="50800" anchor="ctr" anchorCtr="0" horzOverflow="overflow"/>
                </a:tc>
                <a:tc>
                  <a:txBody>
                    <a:bodyPr/>
                    <a:lstStyle/>
                    <a:p>
                      <a:pPr lvl="0" defTabSz="914400">
                        <a:defRPr sz="2600">
                          <a:sym typeface="Helvetica Light"/>
                        </a:defRPr>
                      </a:pPr>
                    </a:p>
                  </a:txBody>
                  <a:tcPr marL="50800" marR="50800" marT="50800" marB="50800" anchor="ctr" anchorCtr="0" horzOverflow="overflow"/>
                </a:tc>
                <a:tc>
                  <a:txBody>
                    <a:bodyPr/>
                    <a:lstStyle/>
                    <a:p>
                      <a:pPr lvl="0" defTabSz="914400"/>
                      <a:r>
                        <a:rPr sz="2600">
                          <a:sym typeface="Helvetica Light"/>
                        </a:rPr>
                        <a:t>39,6</a:t>
                      </a:r>
                    </a:p>
                  </a:txBody>
                  <a:tcPr marL="50800" marR="50800" marT="50800" marB="50800" anchor="ctr" anchorCtr="0" horzOverflow="overflow"/>
                </a:tc>
                <a:tc>
                  <a:txBody>
                    <a:bodyPr/>
                    <a:lstStyle/>
                    <a:p>
                      <a:pPr lvl="0" defTabSz="914400"/>
                      <a:r>
                        <a:rPr sz="2600">
                          <a:sym typeface="Helvetica Light"/>
                        </a:rPr>
                        <a:t>39,6</a:t>
                      </a:r>
                    </a:p>
                  </a:txBody>
                  <a:tcPr marL="50800" marR="50800" marT="50800" marB="50800" anchor="ctr" anchorCtr="0" horzOverflow="overflow"/>
                </a:tc>
                <a:tc>
                  <a:txBody>
                    <a:bodyPr/>
                    <a:lstStyle/>
                    <a:p>
                      <a:pPr lvl="0" defTabSz="914400">
                        <a:defRPr sz="2600">
                          <a:sym typeface="Helvetica Light"/>
                        </a:defRPr>
                      </a:pPr>
                    </a:p>
                  </a:txBody>
                  <a:tcPr marL="50800" marR="50800" marT="50800" marB="50800" anchor="ctr" anchorCtr="0" horzOverflow="overflow">
                    <a:lnR w="12700">
                      <a:miter lim="400000"/>
                    </a:lnR>
                    <a:solidFill>
                      <a:srgbClr val="DCDEE0"/>
                    </a:solidFill>
                  </a:tcPr>
                </a:tc>
              </a:tr>
              <a:tr h="490307">
                <a:tc>
                  <a:txBody>
                    <a:bodyPr/>
                    <a:lstStyle/>
                    <a:p>
                      <a:pPr lvl="0" defTabSz="914400">
                        <a:tabLst>
                          <a:tab pos="1181100" algn="l"/>
                        </a:tabLst>
                        <a:defRPr>
                          <a:sym typeface="Helvetica"/>
                        </a:defRPr>
                      </a:pPr>
                    </a:p>
                  </a:txBody>
                  <a:tcPr marL="50800" marR="50800" marT="50800" marB="50800" anchor="ctr" anchorCtr="0" horzOverflow="overflow">
                    <a:lnL w="0">
                      <a:solidFill>
                        <a:srgbClr val="000000"/>
                      </a:solidFill>
                      <a:custDash/>
                      <a:miter lim="0"/>
                    </a:lnL>
                    <a:lnR w="0">
                      <a:solidFill>
                        <a:srgbClr val="000000"/>
                      </a:solidFill>
                      <a:custDash/>
                      <a:miter lim="0"/>
                    </a:lnR>
                    <a:lnB w="0">
                      <a:solidFill>
                        <a:srgbClr val="000000"/>
                      </a:solidFill>
                      <a:custDash/>
                      <a:miter lim="0"/>
                    </a:lnB>
                  </a:tcPr>
                </a:tc>
                <a:tc>
                  <a:txBody>
                    <a:bodyPr/>
                    <a:lstStyle/>
                    <a:p>
                      <a:pPr lvl="0" defTabSz="914400">
                        <a:defRPr sz="2600">
                          <a:sym typeface="Helvetica Light"/>
                        </a:defRPr>
                      </a:pPr>
                    </a:p>
                  </a:txBody>
                  <a:tcPr marL="50800" marR="50800" marT="50800" marB="50800" anchor="ctr" anchorCtr="0" horzOverflow="overflow">
                    <a:lnL w="0">
                      <a:solidFill>
                        <a:srgbClr val="000000"/>
                      </a:solidFill>
                      <a:custDash/>
                      <a:miter lim="0"/>
                    </a:lnL>
                    <a:lnR w="0">
                      <a:solidFill>
                        <a:srgbClr val="000000"/>
                      </a:solidFill>
                      <a:custDash/>
                      <a:miter lim="0"/>
                    </a:lnR>
                    <a:lnB w="0">
                      <a:solidFill>
                        <a:srgbClr val="000000"/>
                      </a:solidFill>
                      <a:custDash/>
                      <a:miter lim="0"/>
                    </a:lnB>
                  </a:tcPr>
                </a:tc>
                <a:tc gridSpan="2">
                  <a:txBody>
                    <a:bodyPr/>
                    <a:lstStyle/>
                    <a:p>
                      <a:pPr lvl="0" algn="r" defTabSz="914400">
                        <a:tabLst>
                          <a:tab pos="1181100" algn="l"/>
                        </a:tabLst>
                      </a:pPr>
                      <a:r>
                        <a:rPr b="1">
                          <a:latin typeface="Helvetica"/>
                          <a:ea typeface="Helvetica"/>
                          <a:cs typeface="Helvetica"/>
                          <a:sym typeface="Helvetica"/>
                        </a:rPr>
                        <a:t>Overall with shelters</a:t>
                      </a:r>
                    </a:p>
                  </a:txBody>
                  <a:tcPr marL="50800" marR="50800" marT="50800" marB="50800" anchor="ctr" anchorCtr="0" horzOverflow="overflow">
                    <a:lnL w="0">
                      <a:solidFill>
                        <a:srgbClr val="000000"/>
                      </a:solidFill>
                      <a:custDash/>
                      <a:miter lim="0"/>
                    </a:lnL>
                    <a:lnB w="0">
                      <a:solidFill>
                        <a:srgbClr val="000000"/>
                      </a:solidFill>
                      <a:custDash/>
                      <a:miter lim="0"/>
                    </a:lnB>
                  </a:tcPr>
                </a:tc>
                <a:tc hMerge="1">
                  <a:tcPr/>
                </a:tc>
                <a:tc>
                  <a:txBody>
                    <a:bodyPr/>
                    <a:lstStyle/>
                    <a:p>
                      <a:pPr lvl="0" defTabSz="914400"/>
                      <a:r>
                        <a:rPr b="1" sz="2600">
                          <a:sym typeface="Helvetica Light"/>
                        </a:rPr>
                        <a:t>276,3</a:t>
                      </a:r>
                    </a:p>
                  </a:txBody>
                  <a:tcPr marL="50800" marR="50800" marT="50800" marB="50800" anchor="ctr" anchorCtr="0" horzOverflow="overflow">
                    <a:lnB w="12700">
                      <a:miter lim="400000"/>
                    </a:lnB>
                  </a:tcPr>
                </a:tc>
                <a:tc>
                  <a:txBody>
                    <a:bodyPr/>
                    <a:lstStyle/>
                    <a:p>
                      <a:pPr lvl="0" defTabSz="914400"/>
                      <a:r>
                        <a:rPr b="1" sz="2600">
                          <a:sym typeface="Helvetica Light"/>
                        </a:rPr>
                        <a:t>492,3</a:t>
                      </a:r>
                    </a:p>
                  </a:txBody>
                  <a:tcPr marL="50800" marR="50800" marT="50800" marB="50800" anchor="ctr" anchorCtr="0" horzOverflow="overflow">
                    <a:lnB w="12700">
                      <a:miter lim="400000"/>
                    </a:lnB>
                  </a:tcPr>
                </a:tc>
                <a:tc>
                  <a:txBody>
                    <a:bodyPr/>
                    <a:lstStyle/>
                    <a:p>
                      <a:pPr lvl="0" defTabSz="914400">
                        <a:defRPr sz="2600">
                          <a:sym typeface="Helvetica Light"/>
                        </a:defRPr>
                      </a:pPr>
                    </a:p>
                  </a:txBody>
                  <a:tcPr marL="50800" marR="50800" marT="50800" marB="50800" anchor="ctr" anchorCtr="0" horzOverflow="overflow">
                    <a:lnR w="12700">
                      <a:miter lim="400000"/>
                    </a:lnR>
                    <a:lnB w="12700">
                      <a:miter lim="400000"/>
                    </a:lnB>
                    <a:solidFill>
                      <a:srgbClr val="DCDEE0"/>
                    </a:solidFill>
                  </a:tcPr>
                </a:tc>
              </a:tr>
            </a:tbl>
          </a:graphicData>
        </a:graphic>
      </p:graphicFrame>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89" name="Shape 189"/>
          <p:cNvSpPr/>
          <p:nvPr/>
        </p:nvSpPr>
        <p:spPr>
          <a:xfrm>
            <a:off x="120650" y="1591733"/>
            <a:ext cx="12763500" cy="5600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defTabSz="496570">
              <a:defRPr sz="1800"/>
            </a:pPr>
            <a:endParaRPr sz="5440"/>
          </a:p>
          <a:p>
            <a:pPr lvl="0" defTabSz="496570">
              <a:defRPr sz="1800"/>
            </a:pPr>
            <a:r>
              <a:rPr sz="5440"/>
              <a:t>Localization is a key element to deliver</a:t>
            </a:r>
            <a:br>
              <a:rPr sz="5440"/>
            </a:br>
            <a:r>
              <a:rPr b="1" i="1" sz="5440">
                <a:solidFill>
                  <a:srgbClr val="F39019"/>
                </a:solidFill>
              </a:rPr>
              <a:t>efficient</a:t>
            </a:r>
            <a:r>
              <a:rPr b="1" sz="5440"/>
              <a:t> </a:t>
            </a:r>
            <a:r>
              <a:rPr sz="5440"/>
              <a:t>as well as </a:t>
            </a:r>
            <a:r>
              <a:rPr b="1" i="1" sz="5440">
                <a:solidFill>
                  <a:srgbClr val="F39019"/>
                </a:solidFill>
              </a:rPr>
              <a:t>sustainable</a:t>
            </a:r>
            <a:r>
              <a:rPr sz="5440"/>
              <a:t> </a:t>
            </a:r>
            <a:r>
              <a:rPr b="1" sz="5440"/>
              <a:t>Utility Computing</a:t>
            </a:r>
            <a:r>
              <a:rPr sz="5440"/>
              <a:t> solutions</a:t>
            </a:r>
            <a:endParaRPr sz="5440"/>
          </a:p>
          <a:p>
            <a:pPr lvl="0" defTabSz="496570">
              <a:defRPr sz="1800"/>
            </a:pPr>
            <a:endParaRPr sz="4165"/>
          </a:p>
          <a:p>
            <a:pPr lvl="0" defTabSz="496570">
              <a:defRPr sz="1800"/>
            </a:pPr>
            <a:r>
              <a:rPr i="1" sz="5440">
                <a:solidFill>
                  <a:srgbClr val="F39019"/>
                </a:solidFill>
              </a:rPr>
              <a:t>A simple Idea</a:t>
            </a:r>
            <a:endParaRPr i="1" sz="5440">
              <a:solidFill>
                <a:srgbClr val="F39019"/>
              </a:solidFill>
            </a:endParaRPr>
          </a:p>
          <a:p>
            <a:pPr lvl="0" defTabSz="496570">
              <a:defRPr sz="1800"/>
            </a:pPr>
            <a:r>
              <a:rPr sz="5440"/>
              <a:t>Bring Clouds back to the cloud</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hape 942"/>
          <p:cNvSpPr/>
          <p:nvPr/>
        </p:nvSpPr>
        <p:spPr>
          <a:xfrm>
            <a:off x="156634" y="1185300"/>
            <a:ext cx="12691533" cy="8321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3" marL="571500" indent="-571500" algn="l">
              <a:spcBef>
                <a:spcPts val="2400"/>
              </a:spcBef>
              <a:buClr>
                <a:srgbClr val="005493"/>
              </a:buClr>
              <a:buSzPct val="150000"/>
              <a:buChar char="•"/>
              <a:defRPr sz="1800"/>
            </a:pPr>
            <a:r>
              <a:rPr sz="3600"/>
              <a:t>Validation of the LUC model </a:t>
            </a:r>
            <a:br>
              <a:rPr sz="3600"/>
            </a:br>
            <a:r>
              <a:rPr sz="3600"/>
              <a:t>(on-going work with RENATER, the French NREN)</a:t>
            </a:r>
            <a:endParaRPr sz="3600"/>
          </a:p>
          <a:p>
            <a:pPr lvl="4" marL="1333500" indent="-571500" algn="l">
              <a:spcBef>
                <a:spcPts val="2400"/>
              </a:spcBef>
              <a:buClr>
                <a:srgbClr val="005493"/>
              </a:buClr>
              <a:buSzPct val="150000"/>
              <a:buChar char="•"/>
              <a:defRPr sz="1800"/>
            </a:pPr>
            <a:r>
              <a:rPr sz="3000"/>
              <a:t>From energy/efficiency/economical point of views</a:t>
            </a:r>
            <a:endParaRPr sz="3000"/>
          </a:p>
          <a:p>
            <a:pPr lvl="4" marL="1333500" indent="-571500" algn="l">
              <a:spcBef>
                <a:spcPts val="2400"/>
              </a:spcBef>
              <a:buClr>
                <a:srgbClr val="005493"/>
              </a:buClr>
              <a:buSzPct val="150000"/>
              <a:buChar char="•"/>
              <a:defRPr sz="1800"/>
            </a:pPr>
            <a:r>
              <a:rPr sz="3000"/>
              <a:t>On a brick basis (100 VMs) and by considering the cost of the network.</a:t>
            </a:r>
            <a:endParaRPr sz="3000"/>
          </a:p>
          <a:p>
            <a:pPr lvl="1" marL="571500" indent="-571500" algn="l">
              <a:spcBef>
                <a:spcPts val="2400"/>
              </a:spcBef>
              <a:buClr>
                <a:srgbClr val="005493"/>
              </a:buClr>
              <a:buSzPct val="150000"/>
              <a:buChar char="•"/>
              <a:defRPr sz="1800"/>
            </a:pPr>
            <a:r>
              <a:rPr sz="3600"/>
              <a:t>An academic POC for validating the feasibility of major blocks (scheduling of  VMs, migration between distinct sites…)</a:t>
            </a:r>
            <a:endParaRPr sz="3600"/>
          </a:p>
          <a:p>
            <a:pPr lvl="4" marL="1333500" indent="-571500" algn="l">
              <a:spcBef>
                <a:spcPts val="2400"/>
              </a:spcBef>
              <a:buClr>
                <a:srgbClr val="005493"/>
              </a:buClr>
              <a:buSzPct val="150000"/>
              <a:buChar char="•"/>
              <a:defRPr sz="1800"/>
            </a:pPr>
            <a:r>
              <a:rPr sz="3000"/>
              <a:t>Two PhDs, Two PostDocs</a:t>
            </a:r>
            <a:endParaRPr sz="3000"/>
          </a:p>
          <a:p>
            <a:pPr lvl="4" marL="1333500" indent="-571500" algn="l">
              <a:spcBef>
                <a:spcPts val="2400"/>
              </a:spcBef>
              <a:buClr>
                <a:srgbClr val="005493"/>
              </a:buClr>
              <a:buSzPct val="150000"/>
              <a:buChar char="•"/>
              <a:defRPr sz="1800"/>
            </a:pPr>
            <a:r>
              <a:rPr sz="3000"/>
              <a:t>Managing  10K  VMs  on  top  of Grid’5000 like normal processes on a laptop.</a:t>
            </a:r>
            <a:endParaRPr sz="3000"/>
          </a:p>
          <a:p>
            <a:pPr lvl="3" marL="571500" indent="-571500" algn="l">
              <a:spcBef>
                <a:spcPts val="2400"/>
              </a:spcBef>
              <a:buClr>
                <a:srgbClr val="005493"/>
              </a:buClr>
              <a:buSzPct val="150000"/>
              <a:buChar char="•"/>
              <a:defRPr sz="1800"/>
            </a:pPr>
            <a:r>
              <a:rPr sz="3600"/>
              <a:t>A POC is nice but can we push this idea further ?</a:t>
            </a:r>
            <a:endParaRPr sz="3600"/>
          </a:p>
          <a:p>
            <a:pPr lvl="4" marL="1333500" indent="-571500" algn="l">
              <a:spcBef>
                <a:spcPts val="2400"/>
              </a:spcBef>
              <a:buClr>
                <a:srgbClr val="005493"/>
              </a:buClr>
              <a:buSzPct val="150000"/>
              <a:buChar char="•"/>
              <a:defRPr sz="1800"/>
            </a:pPr>
            <a:r>
              <a:rPr sz="3000"/>
              <a:t>Making a complete system is a huge/non sense effort for researchers</a:t>
            </a:r>
            <a:br>
              <a:rPr sz="3000"/>
            </a:br>
            <a:r>
              <a:rPr sz="3000">
                <a:solidFill>
                  <a:srgbClr val="EF4B2D"/>
                </a:solidFill>
              </a:rPr>
              <a:t>⇒</a:t>
            </a:r>
            <a:r>
              <a:rPr sz="3000"/>
              <a:t> </a:t>
            </a:r>
            <a:r>
              <a:rPr sz="3000">
                <a:solidFill>
                  <a:srgbClr val="EF4B2D"/>
                </a:solidFill>
              </a:rPr>
              <a:t>Revisit OpenStack (on-going/promising work, started 9 months ago)</a:t>
            </a:r>
          </a:p>
        </p:txBody>
      </p:sp>
      <p:sp>
        <p:nvSpPr>
          <p:cNvPr id="943" name="Shape 943"/>
          <p:cNvSpPr/>
          <p:nvPr>
            <p:ph type="title"/>
          </p:nvPr>
        </p:nvSpPr>
        <p:spPr>
          <a:prstGeom prst="rect">
            <a:avLst/>
          </a:prstGeom>
        </p:spPr>
        <p:txBody>
          <a:bodyPr/>
          <a:lstStyle/>
          <a:p>
            <a:pPr lvl="0">
              <a:defRPr sz="1800"/>
            </a:pPr>
            <a:r>
              <a:rPr sz="6400"/>
              <a:t>Where We Are</a:t>
            </a:r>
          </a:p>
        </p:txBody>
      </p:sp>
      <p:sp>
        <p:nvSpPr>
          <p:cNvPr id="944" name="Shape 9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body" idx="1"/>
          </p:nvPr>
        </p:nvSpPr>
        <p:spPr>
          <a:xfrm>
            <a:off x="107950" y="1073390"/>
            <a:ext cx="12788901" cy="8648219"/>
          </a:xfrm>
          <a:prstGeom prst="rect">
            <a:avLst/>
          </a:prstGeom>
        </p:spPr>
        <p:txBody>
          <a:bodyPr/>
          <a:lstStyle/>
          <a:p>
            <a:pPr lvl="0">
              <a:buClr>
                <a:srgbClr val="005493"/>
              </a:buClr>
              <a:defRPr sz="1800"/>
            </a:pPr>
            <a:r>
              <a:rPr sz="3600"/>
              <a:t>Few proposals to federate/operate distinct OpenStack DCs</a:t>
            </a:r>
            <a:endParaRPr sz="3600"/>
          </a:p>
          <a:p>
            <a:pPr lvl="1" marL="1460500" indent="-571500">
              <a:lnSpc>
                <a:spcPts val="4100"/>
              </a:lnSpc>
              <a:buClr>
                <a:srgbClr val="005493"/>
              </a:buClr>
              <a:buSzPct val="150000"/>
              <a:buChar char="•"/>
              <a:defRPr sz="1800"/>
            </a:pPr>
            <a:r>
              <a:rPr sz="3600"/>
              <a:t>Leveraging Galera </a:t>
            </a:r>
            <a:br>
              <a:rPr sz="3600"/>
            </a:br>
            <a:r>
              <a:rPr sz="3600"/>
              <a:t>⇒ Scalability issues</a:t>
            </a:r>
            <a:endParaRPr sz="3600"/>
          </a:p>
          <a:p>
            <a:pPr lvl="1" marL="1460500" indent="-571500">
              <a:lnSpc>
                <a:spcPts val="4100"/>
              </a:lnSpc>
              <a:buClr>
                <a:srgbClr val="005493"/>
              </a:buClr>
              <a:buSzPct val="150000"/>
              <a:buChar char="•"/>
              <a:defRPr sz="1800"/>
            </a:pPr>
            <a:r>
              <a:rPr sz="3600"/>
              <a:t>Hierarchical approaches  </a:t>
            </a:r>
            <a:endParaRPr sz="3600"/>
          </a:p>
          <a:p>
            <a:pPr lvl="2" marL="1714500" indent="-571500">
              <a:lnSpc>
                <a:spcPts val="4100"/>
              </a:lnSpc>
              <a:buClr>
                <a:srgbClr val="005493"/>
              </a:buClr>
              <a:buSzPct val="150000"/>
              <a:buChar char="•"/>
              <a:defRPr sz="1800"/>
            </a:pPr>
            <a:r>
              <a:rPr sz="3600"/>
              <a:t>Cells based  (CERN: 3 Sites / 50K cores)</a:t>
            </a:r>
            <a:br>
              <a:rPr sz="3600"/>
            </a:br>
            <a:r>
              <a:rPr sz="3600"/>
              <a:t>⇒ the top cell is a central point</a:t>
            </a:r>
            <a:endParaRPr sz="3600"/>
          </a:p>
          <a:p>
            <a:pPr lvl="2" marL="1714500" indent="-571500">
              <a:lnSpc>
                <a:spcPts val="4100"/>
              </a:lnSpc>
              <a:buClr>
                <a:srgbClr val="005493"/>
              </a:buClr>
              <a:buSzPct val="150000"/>
              <a:buChar char="•"/>
              <a:defRPr sz="1800"/>
            </a:pPr>
            <a:r>
              <a:rPr sz="3600"/>
              <a:t>Cascading OpenStack (Huawei, Oct 2014 summit)</a:t>
            </a:r>
            <a:br>
              <a:rPr sz="3600"/>
            </a:br>
            <a:r>
              <a:rPr sz="3600"/>
              <a:t>A more advanced CELLS like approach (nova, neutron,…)</a:t>
            </a:r>
            <a:br>
              <a:rPr sz="3600"/>
            </a:br>
            <a:r>
              <a:rPr sz="3600"/>
              <a:t>⇒ a unique cascading OpenStack, </a:t>
            </a:r>
            <a:br>
              <a:rPr sz="3600"/>
            </a:br>
            <a:r>
              <a:rPr sz="3600"/>
              <a:t>    build on top of the OpenStack API (a system of systems)</a:t>
            </a:r>
            <a:endParaRPr sz="3600"/>
          </a:p>
          <a:p>
            <a:pPr lvl="0">
              <a:lnSpc>
                <a:spcPts val="4100"/>
              </a:lnSpc>
              <a:buClr>
                <a:srgbClr val="005493"/>
              </a:buClr>
              <a:defRPr sz="1800"/>
            </a:pPr>
            <a:r>
              <a:rPr sz="3600"/>
              <a:t>You know others ! ?  please mail us. </a:t>
            </a:r>
            <a:br>
              <a:rPr sz="3600"/>
            </a:br>
            <a:r>
              <a:rPr sz="3600"/>
              <a:t>We try to maintain a dedicated webpage</a:t>
            </a:r>
          </a:p>
        </p:txBody>
      </p:sp>
      <p:pic>
        <p:nvPicPr>
          <p:cNvPr id="949" name="Screen Shot 2014-03-19 at 19.25.43 .png"/>
          <p:cNvPicPr/>
          <p:nvPr/>
        </p:nvPicPr>
        <p:blipFill>
          <a:blip r:embed="rId3">
            <a:extLst/>
          </a:blip>
          <a:stretch>
            <a:fillRect/>
          </a:stretch>
        </p:blipFill>
        <p:spPr>
          <a:xfrm>
            <a:off x="9977501" y="2719734"/>
            <a:ext cx="2714498" cy="2422229"/>
          </a:xfrm>
          <a:prstGeom prst="rect">
            <a:avLst/>
          </a:prstGeom>
          <a:ln w="12700">
            <a:miter lim="400000"/>
          </a:ln>
        </p:spPr>
      </p:pic>
      <p:sp>
        <p:nvSpPr>
          <p:cNvPr id="950" name="Shape 950"/>
          <p:cNvSpPr/>
          <p:nvPr>
            <p:ph type="title"/>
          </p:nvPr>
        </p:nvSpPr>
        <p:spPr>
          <a:prstGeom prst="rect">
            <a:avLst/>
          </a:prstGeom>
        </p:spPr>
        <p:txBody>
          <a:bodyPr/>
          <a:lstStyle/>
          <a:p>
            <a:pPr lvl="0">
              <a:defRPr sz="1800"/>
            </a:pPr>
            <a:r>
              <a:rPr sz="6400"/>
              <a:t>Revisiting OpenStack (on-going)</a:t>
            </a:r>
          </a:p>
        </p:txBody>
      </p:sp>
      <p:sp>
        <p:nvSpPr>
          <p:cNvPr id="951" name="Shape 9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952" name="galera_replication1.png"/>
          <p:cNvPicPr/>
          <p:nvPr/>
        </p:nvPicPr>
        <p:blipFill>
          <a:blip r:embed="rId4">
            <a:extLst/>
          </a:blip>
          <a:stretch>
            <a:fillRect/>
          </a:stretch>
        </p:blipFill>
        <p:spPr>
          <a:xfrm>
            <a:off x="4982128" y="1917700"/>
            <a:ext cx="2545244" cy="2058149"/>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Shape 956"/>
          <p:cNvSpPr/>
          <p:nvPr>
            <p:ph type="body" idx="1"/>
          </p:nvPr>
        </p:nvSpPr>
        <p:spPr>
          <a:xfrm>
            <a:off x="222250" y="1258391"/>
            <a:ext cx="12560300" cy="8735418"/>
          </a:xfrm>
          <a:prstGeom prst="rect">
            <a:avLst/>
          </a:prstGeom>
        </p:spPr>
        <p:txBody>
          <a:bodyPr/>
          <a:lstStyle/>
          <a:p>
            <a:pPr lvl="0">
              <a:buClr>
                <a:srgbClr val="005493"/>
              </a:buClr>
              <a:defRPr sz="1800"/>
            </a:pPr>
            <a:r>
              <a:rPr sz="3600"/>
              <a:t>Our target is to deliver a multi-agent architecture composed of several OpenStack that can natively cooperate (i.e. without specific or priority elements)</a:t>
            </a:r>
            <a:endParaRPr sz="3600"/>
          </a:p>
          <a:p>
            <a:pPr lvl="0">
              <a:buClr>
                <a:srgbClr val="005493"/>
              </a:buClr>
              <a:defRPr sz="1800"/>
            </a:pPr>
            <a:endParaRPr sz="3600"/>
          </a:p>
          <a:p>
            <a:pPr lvl="0">
              <a:buClr>
                <a:srgbClr val="005493"/>
              </a:buClr>
              <a:defRPr sz="1800"/>
            </a:pPr>
            <a:r>
              <a:rPr sz="3600"/>
              <a:t>Some components should require only minor changes /extensions to fit the Discovery’s requirements (Swift, CephFS).</a:t>
            </a:r>
            <a:endParaRPr sz="3600"/>
          </a:p>
          <a:p>
            <a:pPr lvl="0">
              <a:buClr>
                <a:srgbClr val="005493"/>
              </a:buClr>
              <a:defRPr sz="1800"/>
            </a:pPr>
            <a:r>
              <a:rPr sz="3600"/>
              <a:t>Others, which have been built on top of centralised components (such as SQL DBs) must be revisited</a:t>
            </a:r>
            <a:endParaRPr sz="3600"/>
          </a:p>
          <a:p>
            <a:pPr lvl="0">
              <a:buClr>
                <a:srgbClr val="005493"/>
              </a:buClr>
              <a:defRPr sz="1800"/>
            </a:pPr>
            <a:r>
              <a:rPr sz="3600"/>
              <a:t>Identify centralized architecture issues (almost done for Nova, Neutron, Cinder/Glance and Keystone) and propose appropriate mechanisms to distribute them</a:t>
            </a:r>
            <a:endParaRPr sz="3600"/>
          </a:p>
          <a:p>
            <a:pPr lvl="0">
              <a:buClr>
                <a:srgbClr val="005493"/>
              </a:buClr>
              <a:defRPr sz="1800"/>
            </a:pPr>
            <a:r>
              <a:rPr sz="3600"/>
              <a:t>A Nova POC soon (Nova + RIAK, validation is on-going)</a:t>
            </a:r>
            <a:endParaRPr sz="3600"/>
          </a:p>
          <a:p>
            <a:pPr lvl="0">
              <a:buClr>
                <a:srgbClr val="005493"/>
              </a:buClr>
              <a:defRPr sz="1800"/>
            </a:pPr>
            <a:endParaRPr sz="3600"/>
          </a:p>
        </p:txBody>
      </p:sp>
      <p:sp>
        <p:nvSpPr>
          <p:cNvPr id="957" name="Shape 957"/>
          <p:cNvSpPr/>
          <p:nvPr>
            <p:ph type="title"/>
          </p:nvPr>
        </p:nvSpPr>
        <p:spPr>
          <a:prstGeom prst="rect">
            <a:avLst/>
          </a:prstGeom>
        </p:spPr>
        <p:txBody>
          <a:bodyPr/>
          <a:lstStyle/>
          <a:p>
            <a:pPr lvl="0">
              <a:defRPr sz="1800"/>
            </a:pPr>
            <a:r>
              <a:rPr sz="6400"/>
              <a:t>Revisiting OpenStack (on-going)</a:t>
            </a:r>
          </a:p>
        </p:txBody>
      </p:sp>
      <p:sp>
        <p:nvSpPr>
          <p:cNvPr id="958" name="Shape 9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959" name="lucos_over_openstack.pdf"/>
          <p:cNvPicPr/>
          <p:nvPr/>
        </p:nvPicPr>
        <p:blipFill>
          <a:blip r:embed="rId3">
            <a:extLst/>
          </a:blip>
          <a:stretch>
            <a:fillRect/>
          </a:stretch>
        </p:blipFill>
        <p:spPr>
          <a:xfrm>
            <a:off x="7205174" y="2460664"/>
            <a:ext cx="5114445" cy="1472030"/>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Amazon_S3_Site.png"/>
          <p:cNvPicPr/>
          <p:nvPr/>
        </p:nvPicPr>
        <p:blipFill>
          <a:blip r:embed="rId2">
            <a:extLst/>
          </a:blip>
          <a:stretch>
            <a:fillRect/>
          </a:stretch>
        </p:blipFill>
        <p:spPr>
          <a:xfrm>
            <a:off x="5994400" y="5334000"/>
            <a:ext cx="3073562" cy="1498600"/>
          </a:xfrm>
          <a:prstGeom prst="rect">
            <a:avLst/>
          </a:prstGeom>
          <a:ln w="12700">
            <a:miter lim="400000"/>
          </a:ln>
        </p:spPr>
      </p:pic>
      <p:pic>
        <p:nvPicPr>
          <p:cNvPr id="192" name="aws-logo.png"/>
          <p:cNvPicPr/>
          <p:nvPr/>
        </p:nvPicPr>
        <p:blipFill>
          <a:blip r:embed="rId3">
            <a:extLst/>
          </a:blip>
          <a:stretch>
            <a:fillRect/>
          </a:stretch>
        </p:blipFill>
        <p:spPr>
          <a:xfrm>
            <a:off x="4216400" y="5461000"/>
            <a:ext cx="1955800" cy="1955800"/>
          </a:xfrm>
          <a:prstGeom prst="rect">
            <a:avLst/>
          </a:prstGeom>
          <a:ln w="12700">
            <a:miter lim="400000"/>
          </a:ln>
        </p:spPr>
      </p:pic>
      <p:pic>
        <p:nvPicPr>
          <p:cNvPr id="193" name="image-thermometre-i14717.png"/>
          <p:cNvPicPr/>
          <p:nvPr/>
        </p:nvPicPr>
        <p:blipFill>
          <a:blip r:embed="rId4">
            <a:extLst/>
          </a:blip>
          <a:stretch>
            <a:fillRect/>
          </a:stretch>
        </p:blipFill>
        <p:spPr>
          <a:xfrm>
            <a:off x="-431800" y="6426064"/>
            <a:ext cx="2146300" cy="3098936"/>
          </a:xfrm>
          <a:prstGeom prst="rect">
            <a:avLst/>
          </a:prstGeom>
          <a:ln w="12700">
            <a:miter lim="400000"/>
          </a:ln>
        </p:spPr>
      </p:pic>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217" name="Group 217"/>
          <p:cNvGrpSpPr/>
          <p:nvPr/>
        </p:nvGrpSpPr>
        <p:grpSpPr>
          <a:xfrm>
            <a:off x="1422400" y="3403600"/>
            <a:ext cx="9918700" cy="4800600"/>
            <a:chOff x="0" y="0"/>
            <a:chExt cx="9918699" cy="4800600"/>
          </a:xfrm>
        </p:grpSpPr>
        <p:grpSp>
          <p:nvGrpSpPr>
            <p:cNvPr id="201" name="Group 201"/>
            <p:cNvGrpSpPr/>
            <p:nvPr/>
          </p:nvGrpSpPr>
          <p:grpSpPr>
            <a:xfrm>
              <a:off x="8192074" y="190500"/>
              <a:ext cx="1726626" cy="1689101"/>
              <a:chOff x="0" y="0"/>
              <a:chExt cx="1726625" cy="1689100"/>
            </a:xfrm>
          </p:grpSpPr>
          <p:pic>
            <p:nvPicPr>
              <p:cNvPr id="195" name="droppedImage-filtered.png"/>
              <p:cNvPicPr/>
              <p:nvPr/>
            </p:nvPicPr>
            <p:blipFill>
              <a:blip r:embed="rId5">
                <a:extLst/>
              </a:blip>
              <a:stretch>
                <a:fillRect/>
              </a:stretch>
            </p:blipFill>
            <p:spPr>
              <a:xfrm>
                <a:off x="774125" y="0"/>
                <a:ext cx="952501" cy="952500"/>
              </a:xfrm>
              <a:prstGeom prst="rect">
                <a:avLst/>
              </a:prstGeom>
              <a:ln w="12700" cap="flat">
                <a:noFill/>
                <a:miter lim="400000"/>
              </a:ln>
              <a:effectLst/>
            </p:spPr>
          </p:pic>
          <p:sp>
            <p:nvSpPr>
              <p:cNvPr id="196" name="Shape 196"/>
              <p:cNvSpPr/>
              <p:nvPr/>
            </p:nvSpPr>
            <p:spPr>
              <a:xfrm>
                <a:off x="945662" y="406400"/>
                <a:ext cx="66792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Charles</a:t>
                </a:r>
              </a:p>
            </p:txBody>
          </p:sp>
          <p:grpSp>
            <p:nvGrpSpPr>
              <p:cNvPr id="199" name="Group 199"/>
              <p:cNvGrpSpPr/>
              <p:nvPr/>
            </p:nvGrpSpPr>
            <p:grpSpPr>
              <a:xfrm>
                <a:off x="113725" y="304800"/>
                <a:ext cx="979013" cy="1384301"/>
                <a:chOff x="0" y="0"/>
                <a:chExt cx="979011" cy="1384300"/>
              </a:xfrm>
            </p:grpSpPr>
            <p:pic>
              <p:nvPicPr>
                <p:cNvPr id="197"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198" name="Shape 198"/>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C0C0C0">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200" name="Shape 200"/>
              <p:cNvSpPr/>
              <p:nvPr/>
            </p:nvSpPr>
            <p:spPr>
              <a:xfrm flipH="1">
                <a:off x="0" y="1268412"/>
                <a:ext cx="425565" cy="220109"/>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07" name="Group 207"/>
            <p:cNvGrpSpPr/>
            <p:nvPr/>
          </p:nvGrpSpPr>
          <p:grpSpPr>
            <a:xfrm>
              <a:off x="685800" y="0"/>
              <a:ext cx="2399822" cy="1422400"/>
              <a:chOff x="0" y="0"/>
              <a:chExt cx="2399821" cy="1422399"/>
            </a:xfrm>
          </p:grpSpPr>
          <p:grpSp>
            <p:nvGrpSpPr>
              <p:cNvPr id="204" name="Group 204"/>
              <p:cNvGrpSpPr/>
              <p:nvPr/>
            </p:nvGrpSpPr>
            <p:grpSpPr>
              <a:xfrm>
                <a:off x="0" y="0"/>
                <a:ext cx="952500" cy="952500"/>
                <a:chOff x="0" y="0"/>
                <a:chExt cx="952499" cy="952499"/>
              </a:xfrm>
            </p:grpSpPr>
            <p:pic>
              <p:nvPicPr>
                <p:cNvPr id="202" name="droppedImage.pdf"/>
                <p:cNvPicPr/>
                <p:nvPr/>
              </p:nvPicPr>
              <p:blipFill>
                <a:blip r:embed="rId7">
                  <a:extLst/>
                </a:blip>
                <a:stretch>
                  <a:fillRect/>
                </a:stretch>
              </p:blipFill>
              <p:spPr>
                <a:xfrm>
                  <a:off x="0" y="0"/>
                  <a:ext cx="952500" cy="952500"/>
                </a:xfrm>
                <a:prstGeom prst="rect">
                  <a:avLst/>
                </a:prstGeom>
                <a:ln w="12700" cap="flat">
                  <a:noFill/>
                  <a:miter lim="400000"/>
                </a:ln>
                <a:effectLst/>
              </p:spPr>
            </p:pic>
            <p:sp>
              <p:nvSpPr>
                <p:cNvPr id="203" name="Shape 203"/>
                <p:cNvSpPr/>
                <p:nvPr/>
              </p:nvSpPr>
              <p:spPr>
                <a:xfrm>
                  <a:off x="228191" y="4016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Alice</a:t>
                  </a:r>
                </a:p>
              </p:txBody>
            </p:sp>
          </p:grpSp>
          <p:pic>
            <p:nvPicPr>
              <p:cNvPr id="205" name="droppedImage.png"/>
              <p:cNvPicPr/>
              <p:nvPr/>
            </p:nvPicPr>
            <p:blipFill>
              <a:blip r:embed="rId6">
                <a:extLst/>
              </a:blip>
              <a:stretch>
                <a:fillRect/>
              </a:stretch>
            </p:blipFill>
            <p:spPr>
              <a:xfrm>
                <a:off x="750555" y="50799"/>
                <a:ext cx="970030" cy="1371601"/>
              </a:xfrm>
              <a:prstGeom prst="rect">
                <a:avLst/>
              </a:prstGeom>
              <a:ln w="12700" cap="flat">
                <a:noFill/>
                <a:miter lim="400000"/>
              </a:ln>
              <a:effectLst/>
            </p:spPr>
          </p:pic>
          <p:sp>
            <p:nvSpPr>
              <p:cNvPr id="206" name="Shape 206"/>
              <p:cNvSpPr/>
              <p:nvPr/>
            </p:nvSpPr>
            <p:spPr>
              <a:xfrm flipH="1" flipV="1">
                <a:off x="1528724" y="781738"/>
                <a:ext cx="871098" cy="310979"/>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16" name="Group 216"/>
            <p:cNvGrpSpPr/>
            <p:nvPr/>
          </p:nvGrpSpPr>
          <p:grpSpPr>
            <a:xfrm>
              <a:off x="0" y="3278696"/>
              <a:ext cx="2374185" cy="1521904"/>
              <a:chOff x="0" y="0"/>
              <a:chExt cx="2374184" cy="1521903"/>
            </a:xfrm>
          </p:grpSpPr>
          <p:grpSp>
            <p:nvGrpSpPr>
              <p:cNvPr id="212" name="Group 212"/>
              <p:cNvGrpSpPr/>
              <p:nvPr/>
            </p:nvGrpSpPr>
            <p:grpSpPr>
              <a:xfrm>
                <a:off x="0" y="0"/>
                <a:ext cx="2374186" cy="1521904"/>
                <a:chOff x="0" y="0"/>
                <a:chExt cx="2374185" cy="1521903"/>
              </a:xfrm>
            </p:grpSpPr>
            <p:grpSp>
              <p:nvGrpSpPr>
                <p:cNvPr id="210" name="Group 210"/>
                <p:cNvGrpSpPr/>
                <p:nvPr/>
              </p:nvGrpSpPr>
              <p:grpSpPr>
                <a:xfrm>
                  <a:off x="0" y="569403"/>
                  <a:ext cx="952500" cy="952501"/>
                  <a:chOff x="0" y="0"/>
                  <a:chExt cx="952500" cy="952500"/>
                </a:xfrm>
              </p:grpSpPr>
              <p:pic>
                <p:nvPicPr>
                  <p:cNvPr id="208" name="droppedImage-filtered.png"/>
                  <p:cNvPicPr/>
                  <p:nvPr/>
                </p:nvPicPr>
                <p:blipFill>
                  <a:blip r:embed="rId5">
                    <a:extLst/>
                  </a:blip>
                  <a:stretch>
                    <a:fillRect/>
                  </a:stretch>
                </p:blipFill>
                <p:spPr>
                  <a:xfrm>
                    <a:off x="0" y="0"/>
                    <a:ext cx="952500" cy="952500"/>
                  </a:xfrm>
                  <a:prstGeom prst="rect">
                    <a:avLst/>
                  </a:prstGeom>
                  <a:ln w="12700" cap="flat">
                    <a:noFill/>
                    <a:miter lim="400000"/>
                  </a:ln>
                  <a:effectLst/>
                </p:spPr>
              </p:pic>
              <p:sp>
                <p:nvSpPr>
                  <p:cNvPr id="209" name="Shape 209"/>
                  <p:cNvSpPr/>
                  <p:nvPr/>
                </p:nvSpPr>
                <p:spPr>
                  <a:xfrm>
                    <a:off x="263214" y="406400"/>
                    <a:ext cx="48457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Paula</a:t>
                    </a:r>
                  </a:p>
                </p:txBody>
              </p:sp>
            </p:grpSp>
            <p:sp>
              <p:nvSpPr>
                <p:cNvPr id="211" name="Shape 211"/>
                <p:cNvSpPr/>
                <p:nvPr/>
              </p:nvSpPr>
              <p:spPr>
                <a:xfrm flipH="1">
                  <a:off x="1473200" y="0"/>
                  <a:ext cx="900986" cy="480504"/>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15" name="Group 215"/>
              <p:cNvGrpSpPr/>
              <p:nvPr/>
            </p:nvGrpSpPr>
            <p:grpSpPr>
              <a:xfrm>
                <a:off x="660400" y="86803"/>
                <a:ext cx="979012" cy="1384301"/>
                <a:chOff x="0" y="0"/>
                <a:chExt cx="979011" cy="1384300"/>
              </a:xfrm>
            </p:grpSpPr>
            <p:pic>
              <p:nvPicPr>
                <p:cNvPr id="213"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214" name="Shape 214"/>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grpSp>
      <p:grpSp>
        <p:nvGrpSpPr>
          <p:cNvPr id="220" name="Group 220"/>
          <p:cNvGrpSpPr/>
          <p:nvPr/>
        </p:nvGrpSpPr>
        <p:grpSpPr>
          <a:xfrm>
            <a:off x="6794500" y="1473200"/>
            <a:ext cx="952500" cy="952500"/>
            <a:chOff x="0" y="0"/>
            <a:chExt cx="952500" cy="952500"/>
          </a:xfrm>
        </p:grpSpPr>
        <p:pic>
          <p:nvPicPr>
            <p:cNvPr id="218" name="droppedImage.pdf"/>
            <p:cNvPicPr/>
            <p:nvPr/>
          </p:nvPicPr>
          <p:blipFill>
            <a:blip r:embed="rId8">
              <a:extLst/>
            </a:blip>
            <a:stretch>
              <a:fillRect/>
            </a:stretch>
          </p:blipFill>
          <p:spPr>
            <a:xfrm>
              <a:off x="0" y="0"/>
              <a:ext cx="952500" cy="952500"/>
            </a:xfrm>
            <a:prstGeom prst="rect">
              <a:avLst/>
            </a:prstGeom>
            <a:ln w="12700" cap="flat">
              <a:noFill/>
              <a:miter lim="400000"/>
            </a:ln>
            <a:effectLst/>
          </p:spPr>
        </p:pic>
        <p:sp>
          <p:nvSpPr>
            <p:cNvPr id="219" name="Shape 219"/>
            <p:cNvSpPr/>
            <p:nvPr/>
          </p:nvSpPr>
          <p:spPr>
            <a:xfrm>
              <a:off x="298363" y="431800"/>
              <a:ext cx="40140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Bob</a:t>
              </a:r>
            </a:p>
          </p:txBody>
        </p:sp>
      </p:grpSp>
      <p:sp>
        <p:nvSpPr>
          <p:cNvPr id="221" name="Shape 221"/>
          <p:cNvSpPr/>
          <p:nvPr/>
        </p:nvSpPr>
        <p:spPr>
          <a:xfrm flipH="1">
            <a:off x="6502400" y="3048000"/>
            <a:ext cx="237067" cy="630187"/>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grpSp>
        <p:nvGrpSpPr>
          <p:cNvPr id="253" name="Group 253"/>
          <p:cNvGrpSpPr/>
          <p:nvPr/>
        </p:nvGrpSpPr>
        <p:grpSpPr>
          <a:xfrm>
            <a:off x="237066" y="1422400"/>
            <a:ext cx="12475634" cy="7950201"/>
            <a:chOff x="0" y="0"/>
            <a:chExt cx="12475633" cy="7950200"/>
          </a:xfrm>
        </p:grpSpPr>
        <p:grpSp>
          <p:nvGrpSpPr>
            <p:cNvPr id="244" name="Group 244"/>
            <p:cNvGrpSpPr/>
            <p:nvPr/>
          </p:nvGrpSpPr>
          <p:grpSpPr>
            <a:xfrm>
              <a:off x="7955925" y="0"/>
              <a:ext cx="4519709" cy="7950201"/>
              <a:chOff x="0" y="0"/>
              <a:chExt cx="4519707" cy="7950200"/>
            </a:xfrm>
          </p:grpSpPr>
          <p:grpSp>
            <p:nvGrpSpPr>
              <p:cNvPr id="227" name="Group 227"/>
              <p:cNvGrpSpPr/>
              <p:nvPr/>
            </p:nvGrpSpPr>
            <p:grpSpPr>
              <a:xfrm>
                <a:off x="0" y="0"/>
                <a:ext cx="1751108" cy="1973952"/>
                <a:chOff x="0" y="0"/>
                <a:chExt cx="1751107" cy="1973951"/>
              </a:xfrm>
            </p:grpSpPr>
            <p:grpSp>
              <p:nvGrpSpPr>
                <p:cNvPr id="224" name="Group 224"/>
                <p:cNvGrpSpPr/>
                <p:nvPr/>
              </p:nvGrpSpPr>
              <p:grpSpPr>
                <a:xfrm>
                  <a:off x="798607" y="0"/>
                  <a:ext cx="952501" cy="952500"/>
                  <a:chOff x="0" y="0"/>
                  <a:chExt cx="952499" cy="952499"/>
                </a:xfrm>
              </p:grpSpPr>
              <p:pic>
                <p:nvPicPr>
                  <p:cNvPr id="222" name="droppedImage.pdf"/>
                  <p:cNvPicPr/>
                  <p:nvPr/>
                </p:nvPicPr>
                <p:blipFill>
                  <a:blip r:embed="rId7">
                    <a:extLst/>
                  </a:blip>
                  <a:stretch>
                    <a:fillRect/>
                  </a:stretch>
                </p:blipFill>
                <p:spPr>
                  <a:xfrm>
                    <a:off x="0" y="0"/>
                    <a:ext cx="952500" cy="952500"/>
                  </a:xfrm>
                  <a:prstGeom prst="rect">
                    <a:avLst/>
                  </a:prstGeom>
                  <a:ln w="12700" cap="flat">
                    <a:noFill/>
                    <a:miter lim="400000"/>
                  </a:ln>
                  <a:effectLst/>
                </p:spPr>
              </p:pic>
              <p:sp>
                <p:nvSpPr>
                  <p:cNvPr id="223" name="Shape 223"/>
                  <p:cNvSpPr/>
                  <p:nvPr/>
                </p:nvSpPr>
                <p:spPr>
                  <a:xfrm>
                    <a:off x="240891" y="4651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Dan</a:t>
                    </a:r>
                  </a:p>
                </p:txBody>
              </p:sp>
            </p:grpSp>
            <p:pic>
              <p:nvPicPr>
                <p:cNvPr id="225" name="droppedImage.png"/>
                <p:cNvPicPr/>
                <p:nvPr/>
              </p:nvPicPr>
              <p:blipFill>
                <a:blip r:embed="rId6">
                  <a:extLst/>
                </a:blip>
                <a:stretch>
                  <a:fillRect/>
                </a:stretch>
              </p:blipFill>
              <p:spPr>
                <a:xfrm>
                  <a:off x="152162" y="342899"/>
                  <a:ext cx="970030" cy="1371601"/>
                </a:xfrm>
                <a:prstGeom prst="rect">
                  <a:avLst/>
                </a:prstGeom>
                <a:ln w="12700" cap="flat">
                  <a:noFill/>
                  <a:miter lim="400000"/>
                </a:ln>
                <a:effectLst/>
              </p:spPr>
            </p:pic>
            <p:sp>
              <p:nvSpPr>
                <p:cNvPr id="226" name="Shape 226"/>
                <p:cNvSpPr/>
                <p:nvPr/>
              </p:nvSpPr>
              <p:spPr>
                <a:xfrm flipV="1">
                  <a:off x="0" y="1262617"/>
                  <a:ext cx="457373" cy="711335"/>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35" name="Group 235"/>
              <p:cNvGrpSpPr/>
              <p:nvPr/>
            </p:nvGrpSpPr>
            <p:grpSpPr>
              <a:xfrm>
                <a:off x="1514073" y="4178300"/>
                <a:ext cx="3005635" cy="1638300"/>
                <a:chOff x="0" y="0"/>
                <a:chExt cx="3005634" cy="1638300"/>
              </a:xfrm>
            </p:grpSpPr>
            <p:grpSp>
              <p:nvGrpSpPr>
                <p:cNvPr id="230" name="Group 230"/>
                <p:cNvGrpSpPr/>
                <p:nvPr/>
              </p:nvGrpSpPr>
              <p:grpSpPr>
                <a:xfrm>
                  <a:off x="2053134" y="685800"/>
                  <a:ext cx="952501" cy="952500"/>
                  <a:chOff x="0" y="0"/>
                  <a:chExt cx="952500" cy="952500"/>
                </a:xfrm>
              </p:grpSpPr>
              <p:pic>
                <p:nvPicPr>
                  <p:cNvPr id="228" name="droppedImage.pdf"/>
                  <p:cNvPicPr/>
                  <p:nvPr/>
                </p:nvPicPr>
                <p:blipFill>
                  <a:blip r:embed="rId8">
                    <a:extLst/>
                  </a:blip>
                  <a:stretch>
                    <a:fillRect/>
                  </a:stretch>
                </p:blipFill>
                <p:spPr>
                  <a:xfrm>
                    <a:off x="0" y="0"/>
                    <a:ext cx="952500" cy="952500"/>
                  </a:xfrm>
                  <a:prstGeom prst="rect">
                    <a:avLst/>
                  </a:prstGeom>
                  <a:ln w="12700" cap="flat">
                    <a:noFill/>
                    <a:miter lim="400000"/>
                  </a:ln>
                  <a:effectLst/>
                </p:spPr>
              </p:pic>
              <p:sp>
                <p:nvSpPr>
                  <p:cNvPr id="229" name="Shape 229"/>
                  <p:cNvSpPr/>
                  <p:nvPr/>
                </p:nvSpPr>
                <p:spPr>
                  <a:xfrm>
                    <a:off x="288453" y="431800"/>
                    <a:ext cx="408696"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Sam</a:t>
                    </a:r>
                  </a:p>
                </p:txBody>
              </p:sp>
            </p:grpSp>
            <p:grpSp>
              <p:nvGrpSpPr>
                <p:cNvPr id="233" name="Group 233"/>
                <p:cNvGrpSpPr/>
                <p:nvPr/>
              </p:nvGrpSpPr>
              <p:grpSpPr>
                <a:xfrm>
                  <a:off x="1303834" y="0"/>
                  <a:ext cx="979012" cy="1384301"/>
                  <a:chOff x="0" y="0"/>
                  <a:chExt cx="979011" cy="1384300"/>
                </a:xfrm>
              </p:grpSpPr>
              <p:pic>
                <p:nvPicPr>
                  <p:cNvPr id="231"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232" name="Shape 232"/>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234" name="Shape 234"/>
                <p:cNvSpPr/>
                <p:nvPr/>
              </p:nvSpPr>
              <p:spPr>
                <a:xfrm flipH="1" flipV="1">
                  <a:off x="0" y="238641"/>
                  <a:ext cx="1337701" cy="269359"/>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43" name="Group 243"/>
              <p:cNvGrpSpPr/>
              <p:nvPr/>
            </p:nvGrpSpPr>
            <p:grpSpPr>
              <a:xfrm>
                <a:off x="328707" y="5320554"/>
                <a:ext cx="1689101" cy="2629647"/>
                <a:chOff x="0" y="0"/>
                <a:chExt cx="1689100" cy="2629645"/>
              </a:xfrm>
            </p:grpSpPr>
            <p:grpSp>
              <p:nvGrpSpPr>
                <p:cNvPr id="239" name="Group 239"/>
                <p:cNvGrpSpPr/>
                <p:nvPr/>
              </p:nvGrpSpPr>
              <p:grpSpPr>
                <a:xfrm>
                  <a:off x="100146" y="0"/>
                  <a:ext cx="1588954" cy="2616975"/>
                  <a:chOff x="0" y="0"/>
                  <a:chExt cx="1588953" cy="2616974"/>
                </a:xfrm>
              </p:grpSpPr>
              <p:pic>
                <p:nvPicPr>
                  <p:cNvPr id="236" name="droppedImage-filtered.png"/>
                  <p:cNvPicPr/>
                  <p:nvPr/>
                </p:nvPicPr>
                <p:blipFill>
                  <a:blip r:embed="rId5">
                    <a:extLst/>
                  </a:blip>
                  <a:stretch>
                    <a:fillRect/>
                  </a:stretch>
                </p:blipFill>
                <p:spPr>
                  <a:xfrm>
                    <a:off x="636453" y="1664474"/>
                    <a:ext cx="952501" cy="952501"/>
                  </a:xfrm>
                  <a:prstGeom prst="rect">
                    <a:avLst/>
                  </a:prstGeom>
                  <a:ln w="12700" cap="flat">
                    <a:noFill/>
                    <a:miter lim="400000"/>
                  </a:ln>
                  <a:effectLst/>
                </p:spPr>
              </p:pic>
              <p:sp>
                <p:nvSpPr>
                  <p:cNvPr id="237" name="Shape 237"/>
                  <p:cNvSpPr/>
                  <p:nvPr/>
                </p:nvSpPr>
                <p:spPr>
                  <a:xfrm>
                    <a:off x="937607" y="2070874"/>
                    <a:ext cx="408695"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Rob</a:t>
                    </a:r>
                  </a:p>
                </p:txBody>
              </p:sp>
              <p:sp>
                <p:nvSpPr>
                  <p:cNvPr id="238" name="Shape 238"/>
                  <p:cNvSpPr/>
                  <p:nvPr/>
                </p:nvSpPr>
                <p:spPr>
                  <a:xfrm>
                    <a:off x="0" y="0"/>
                    <a:ext cx="64954" cy="1469713"/>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42" name="Group 242"/>
                <p:cNvGrpSpPr/>
                <p:nvPr/>
              </p:nvGrpSpPr>
              <p:grpSpPr>
                <a:xfrm>
                  <a:off x="0" y="1245345"/>
                  <a:ext cx="979012" cy="1384301"/>
                  <a:chOff x="0" y="0"/>
                  <a:chExt cx="979011" cy="1384300"/>
                </a:xfrm>
              </p:grpSpPr>
              <p:pic>
                <p:nvPicPr>
                  <p:cNvPr id="240"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241" name="Shape 241"/>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grpSp>
        <p:grpSp>
          <p:nvGrpSpPr>
            <p:cNvPr id="252" name="Group 252"/>
            <p:cNvGrpSpPr/>
            <p:nvPr/>
          </p:nvGrpSpPr>
          <p:grpSpPr>
            <a:xfrm>
              <a:off x="0" y="2882900"/>
              <a:ext cx="3148330" cy="1384301"/>
              <a:chOff x="0" y="0"/>
              <a:chExt cx="3148329" cy="1384300"/>
            </a:xfrm>
          </p:grpSpPr>
          <p:grpSp>
            <p:nvGrpSpPr>
              <p:cNvPr id="247" name="Group 247"/>
              <p:cNvGrpSpPr/>
              <p:nvPr/>
            </p:nvGrpSpPr>
            <p:grpSpPr>
              <a:xfrm>
                <a:off x="0" y="342900"/>
                <a:ext cx="952500" cy="952500"/>
                <a:chOff x="0" y="0"/>
                <a:chExt cx="952500" cy="952500"/>
              </a:xfrm>
            </p:grpSpPr>
            <p:pic>
              <p:nvPicPr>
                <p:cNvPr id="245" name="droppedImage.pdf"/>
                <p:cNvPicPr/>
                <p:nvPr/>
              </p:nvPicPr>
              <p:blipFill>
                <a:blip r:embed="rId8">
                  <a:extLst/>
                </a:blip>
                <a:stretch>
                  <a:fillRect/>
                </a:stretch>
              </p:blipFill>
              <p:spPr>
                <a:xfrm>
                  <a:off x="0" y="0"/>
                  <a:ext cx="952500" cy="952500"/>
                </a:xfrm>
                <a:prstGeom prst="rect">
                  <a:avLst/>
                </a:prstGeom>
                <a:ln w="12700" cap="flat">
                  <a:noFill/>
                  <a:miter lim="400000"/>
                </a:ln>
                <a:effectLst/>
              </p:spPr>
            </p:pic>
            <p:sp>
              <p:nvSpPr>
                <p:cNvPr id="246" name="Shape 246"/>
                <p:cNvSpPr/>
                <p:nvPr/>
              </p:nvSpPr>
              <p:spPr>
                <a:xfrm>
                  <a:off x="242006" y="431800"/>
                  <a:ext cx="50158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Duke</a:t>
                  </a:r>
                </a:p>
              </p:txBody>
            </p:sp>
          </p:grpSp>
          <p:grpSp>
            <p:nvGrpSpPr>
              <p:cNvPr id="250" name="Group 250"/>
              <p:cNvGrpSpPr/>
              <p:nvPr/>
            </p:nvGrpSpPr>
            <p:grpSpPr>
              <a:xfrm>
                <a:off x="749300" y="0"/>
                <a:ext cx="979012" cy="1384301"/>
                <a:chOff x="0" y="0"/>
                <a:chExt cx="979011" cy="1384300"/>
              </a:xfrm>
            </p:grpSpPr>
            <p:pic>
              <p:nvPicPr>
                <p:cNvPr id="248"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249" name="Shape 249"/>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251" name="Shape 251"/>
              <p:cNvSpPr/>
              <p:nvPr/>
            </p:nvSpPr>
            <p:spPr>
              <a:xfrm flipH="1" flipV="1">
                <a:off x="1553633" y="736600"/>
                <a:ext cx="1594697" cy="28323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grpSp>
        <p:nvGrpSpPr>
          <p:cNvPr id="256" name="Group 256"/>
          <p:cNvGrpSpPr/>
          <p:nvPr/>
        </p:nvGrpSpPr>
        <p:grpSpPr>
          <a:xfrm>
            <a:off x="266700" y="8477250"/>
            <a:ext cx="2591923" cy="812800"/>
            <a:chOff x="0" y="0"/>
            <a:chExt cx="2591922" cy="812800"/>
          </a:xfrm>
        </p:grpSpPr>
        <p:sp>
          <p:nvSpPr>
            <p:cNvPr id="254" name="Shape 254"/>
            <p:cNvSpPr/>
            <p:nvPr/>
          </p:nvSpPr>
          <p:spPr>
            <a:xfrm>
              <a:off x="0" y="6350"/>
              <a:ext cx="648272" cy="24543"/>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255" name="Shape 255"/>
            <p:cNvSpPr/>
            <p:nvPr/>
          </p:nvSpPr>
          <p:spPr>
            <a:xfrm>
              <a:off x="280522" y="0"/>
              <a:ext cx="2311401" cy="8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vl1pPr>
            </a:lstStyle>
            <a:p>
              <a:pPr lvl="0">
                <a:defRPr sz="1800"/>
              </a:pPr>
              <a:r>
                <a:rPr sz="2400"/>
                <a:t>Users’ energy footprint</a:t>
              </a:r>
            </a:p>
          </p:txBody>
        </p:sp>
      </p:grpSp>
      <p:sp>
        <p:nvSpPr>
          <p:cNvPr id="257" name="Shape 257"/>
          <p:cNvSpPr/>
          <p:nvPr/>
        </p:nvSpPr>
        <p:spPr>
          <a:xfrm>
            <a:off x="101600" y="63500"/>
            <a:ext cx="12763500" cy="1409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sz="6400"/>
            </a:lvl1pPr>
          </a:lstStyle>
          <a:p>
            <a:pPr lvl="0">
              <a:defRPr sz="1800"/>
            </a:pPr>
            <a:r>
              <a:rPr sz="6400"/>
              <a:t>The cloud from end-users</a:t>
            </a:r>
          </a:p>
        </p:txBody>
      </p:sp>
      <p:pic>
        <p:nvPicPr>
          <p:cNvPr id="258" name="dropbox.png"/>
          <p:cNvPicPr/>
          <p:nvPr/>
        </p:nvPicPr>
        <p:blipFill>
          <a:blip r:embed="rId9">
            <a:extLst/>
          </a:blip>
          <a:stretch>
            <a:fillRect/>
          </a:stretch>
        </p:blipFill>
        <p:spPr>
          <a:xfrm>
            <a:off x="5334000" y="5334000"/>
            <a:ext cx="850900" cy="850900"/>
          </a:xfrm>
          <a:prstGeom prst="rect">
            <a:avLst/>
          </a:prstGeom>
          <a:ln w="12700">
            <a:miter lim="400000"/>
          </a:ln>
        </p:spPr>
      </p:pic>
      <p:pic>
        <p:nvPicPr>
          <p:cNvPr id="259" name="Windows_Azure.png"/>
          <p:cNvPicPr/>
          <p:nvPr/>
        </p:nvPicPr>
        <p:blipFill>
          <a:blip r:embed="rId10">
            <a:extLst/>
          </a:blip>
          <a:stretch>
            <a:fillRect/>
          </a:stretch>
        </p:blipFill>
        <p:spPr>
          <a:xfrm>
            <a:off x="6858000" y="4533899"/>
            <a:ext cx="1714500" cy="825501"/>
          </a:xfrm>
          <a:prstGeom prst="rect">
            <a:avLst/>
          </a:prstGeom>
          <a:ln w="12700">
            <a:miter lim="400000"/>
          </a:ln>
        </p:spPr>
      </p:pic>
      <p:grpSp>
        <p:nvGrpSpPr>
          <p:cNvPr id="262" name="Group 262"/>
          <p:cNvGrpSpPr/>
          <p:nvPr/>
        </p:nvGrpSpPr>
        <p:grpSpPr>
          <a:xfrm>
            <a:off x="6261100" y="1866900"/>
            <a:ext cx="979012" cy="1384301"/>
            <a:chOff x="0" y="0"/>
            <a:chExt cx="979011" cy="1384300"/>
          </a:xfrm>
        </p:grpSpPr>
        <p:pic>
          <p:nvPicPr>
            <p:cNvPr id="260" name="droppedImage.png"/>
            <p:cNvPicPr/>
            <p:nvPr/>
          </p:nvPicPr>
          <p:blipFill>
            <a:blip r:embed="rId6">
              <a:extLst/>
            </a:blip>
            <a:stretch>
              <a:fillRect/>
            </a:stretch>
          </p:blipFill>
          <p:spPr>
            <a:xfrm>
              <a:off x="0" y="0"/>
              <a:ext cx="979012" cy="1384301"/>
            </a:xfrm>
            <a:prstGeom prst="rect">
              <a:avLst/>
            </a:prstGeom>
            <a:ln w="12700" cap="flat">
              <a:noFill/>
              <a:miter lim="400000"/>
            </a:ln>
            <a:effectLst/>
          </p:spPr>
        </p:pic>
        <p:sp>
          <p:nvSpPr>
            <p:cNvPr id="261" name="Shape 261"/>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pic>
        <p:nvPicPr>
          <p:cNvPr id="263" name="header-logo.png"/>
          <p:cNvPicPr/>
          <p:nvPr/>
        </p:nvPicPr>
        <p:blipFill>
          <a:blip r:embed="rId11">
            <a:extLst/>
          </a:blip>
          <a:stretch>
            <a:fillRect/>
          </a:stretch>
        </p:blipFill>
        <p:spPr>
          <a:xfrm>
            <a:off x="5842000" y="6742410"/>
            <a:ext cx="1816100" cy="496590"/>
          </a:xfrm>
          <a:prstGeom prst="rect">
            <a:avLst/>
          </a:prstGeom>
          <a:ln w="12700">
            <a:miter lim="400000"/>
          </a:ln>
        </p:spPr>
      </p:pic>
      <p:pic>
        <p:nvPicPr>
          <p:cNvPr id="264" name="RackspaceLogo.png"/>
          <p:cNvPicPr/>
          <p:nvPr/>
        </p:nvPicPr>
        <p:blipFill>
          <a:blip r:embed="rId12">
            <a:extLst/>
          </a:blip>
          <a:stretch>
            <a:fillRect/>
          </a:stretch>
        </p:blipFill>
        <p:spPr>
          <a:xfrm>
            <a:off x="5092700" y="4241800"/>
            <a:ext cx="1765300" cy="686506"/>
          </a:xfrm>
          <a:prstGeom prst="rect">
            <a:avLst/>
          </a:prstGeom>
          <a:ln w="12700">
            <a:miter lim="400000"/>
          </a:ln>
        </p:spPr>
      </p:pic>
      <p:pic>
        <p:nvPicPr>
          <p:cNvPr id="265" name="OpenStackLogo.png"/>
          <p:cNvPicPr/>
          <p:nvPr/>
        </p:nvPicPr>
        <p:blipFill>
          <a:blip r:embed="rId13">
            <a:extLst/>
          </a:blip>
          <a:stretch>
            <a:fillRect/>
          </a:stretch>
        </p:blipFill>
        <p:spPr>
          <a:xfrm>
            <a:off x="8690643" y="5092700"/>
            <a:ext cx="923257" cy="952500"/>
          </a:xfrm>
          <a:prstGeom prst="rect">
            <a:avLst/>
          </a:prstGeom>
          <a:ln w="12700">
            <a:miter lim="400000"/>
          </a:ln>
        </p:spPr>
      </p:pic>
      <p:grpSp>
        <p:nvGrpSpPr>
          <p:cNvPr id="270" name="Group 270"/>
          <p:cNvGrpSpPr/>
          <p:nvPr/>
        </p:nvGrpSpPr>
        <p:grpSpPr>
          <a:xfrm>
            <a:off x="495300" y="7454900"/>
            <a:ext cx="228600" cy="558800"/>
            <a:chOff x="0" y="0"/>
            <a:chExt cx="228599" cy="558799"/>
          </a:xfrm>
        </p:grpSpPr>
        <p:grpSp>
          <p:nvGrpSpPr>
            <p:cNvPr id="268" name="Group 268"/>
            <p:cNvGrpSpPr/>
            <p:nvPr/>
          </p:nvGrpSpPr>
          <p:grpSpPr>
            <a:xfrm>
              <a:off x="0" y="152400"/>
              <a:ext cx="215901" cy="406400"/>
              <a:chOff x="0" y="0"/>
              <a:chExt cx="215900" cy="406399"/>
            </a:xfrm>
          </p:grpSpPr>
          <p:sp>
            <p:nvSpPr>
              <p:cNvPr id="266" name="Shape 266"/>
              <p:cNvSpPr/>
              <p:nvPr/>
            </p:nvSpPr>
            <p:spPr>
              <a:xfrm>
                <a:off x="21561" y="0"/>
                <a:ext cx="194340" cy="346636"/>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267" name="Shape 267"/>
              <p:cNvSpPr/>
              <p:nvPr/>
            </p:nvSpPr>
            <p:spPr>
              <a:xfrm>
                <a:off x="0" y="59764"/>
                <a:ext cx="179986" cy="346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lvl="0"/>
                <a:r>
                  <a:t>-</a:t>
                </a:r>
              </a:p>
            </p:txBody>
          </p:sp>
        </p:grpSp>
        <p:sp>
          <p:nvSpPr>
            <p:cNvPr id="269" name="Shape 269"/>
            <p:cNvSpPr/>
            <p:nvPr/>
          </p:nvSpPr>
          <p:spPr>
            <a:xfrm>
              <a:off x="152400" y="0"/>
              <a:ext cx="76200" cy="3683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271" name="Hadoop-Azure-Logo-New_55D1639C.png"/>
          <p:cNvPicPr/>
          <p:nvPr/>
        </p:nvPicPr>
        <p:blipFill>
          <a:blip r:embed="rId14">
            <a:extLst/>
          </a:blip>
          <a:stretch>
            <a:fillRect/>
          </a:stretch>
        </p:blipFill>
        <p:spPr>
          <a:xfrm>
            <a:off x="7581900" y="3556000"/>
            <a:ext cx="1130300" cy="1134081"/>
          </a:xfrm>
          <a:prstGeom prst="rect">
            <a:avLst/>
          </a:prstGeom>
          <a:ln w="12700">
            <a:miter lim="400000"/>
          </a:ln>
        </p:spPr>
      </p:pic>
      <p:pic>
        <p:nvPicPr>
          <p:cNvPr id="272" name="05739454-photo-ovh-logo.png"/>
          <p:cNvPicPr/>
          <p:nvPr/>
        </p:nvPicPr>
        <p:blipFill>
          <a:blip r:embed="rId15">
            <a:extLst/>
          </a:blip>
          <a:stretch>
            <a:fillRect/>
          </a:stretch>
        </p:blipFill>
        <p:spPr>
          <a:xfrm>
            <a:off x="3352800" y="5494481"/>
            <a:ext cx="1143001" cy="779319"/>
          </a:xfrm>
          <a:prstGeom prst="rect">
            <a:avLst/>
          </a:prstGeom>
          <a:ln w="12700">
            <a:miter lim="400000"/>
          </a:ln>
        </p:spPr>
      </p:pic>
      <p:pic>
        <p:nvPicPr>
          <p:cNvPr id="273" name="hadoop.png"/>
          <p:cNvPicPr/>
          <p:nvPr/>
        </p:nvPicPr>
        <p:blipFill>
          <a:blip r:embed="rId16">
            <a:extLst/>
          </a:blip>
          <a:stretch>
            <a:fillRect/>
          </a:stretch>
        </p:blipFill>
        <p:spPr>
          <a:xfrm>
            <a:off x="4525433" y="5089525"/>
            <a:ext cx="800101" cy="600075"/>
          </a:xfrm>
          <a:prstGeom prst="rect">
            <a:avLst/>
          </a:prstGeom>
          <a:ln w="12700">
            <a:miter lim="400000"/>
          </a:ln>
        </p:spPr>
      </p:pic>
      <p:pic>
        <p:nvPicPr>
          <p:cNvPr id="274" name="numergy.png"/>
          <p:cNvPicPr/>
          <p:nvPr/>
        </p:nvPicPr>
        <p:blipFill>
          <a:blip r:embed="rId17">
            <a:extLst/>
          </a:blip>
          <a:stretch>
            <a:fillRect/>
          </a:stretch>
        </p:blipFill>
        <p:spPr>
          <a:xfrm>
            <a:off x="5465635" y="3403600"/>
            <a:ext cx="820865" cy="1130300"/>
          </a:xfrm>
          <a:prstGeom prst="rect">
            <a:avLst/>
          </a:prstGeom>
          <a:ln w="12700">
            <a:miter lim="400000"/>
          </a:ln>
        </p:spPr>
      </p:pic>
      <p:pic>
        <p:nvPicPr>
          <p:cNvPr id="275" name="cloud.pdf"/>
          <p:cNvPicPr/>
          <p:nvPr/>
        </p:nvPicPr>
        <p:blipFill>
          <a:blip r:embed="rId18">
            <a:extLst/>
          </a:blip>
          <a:stretch>
            <a:fillRect/>
          </a:stretch>
        </p:blipFill>
        <p:spPr>
          <a:xfrm>
            <a:off x="3228421" y="3239259"/>
            <a:ext cx="6528205" cy="4470401"/>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File-Deutsche_Telekom.png"/>
          <p:cNvPicPr/>
          <p:nvPr/>
        </p:nvPicPr>
        <p:blipFill>
          <a:blip r:embed="rId2">
            <a:extLst/>
          </a:blip>
          <a:stretch>
            <a:fillRect/>
          </a:stretch>
        </p:blipFill>
        <p:spPr>
          <a:xfrm>
            <a:off x="7188200" y="5715000"/>
            <a:ext cx="1549401" cy="272990"/>
          </a:xfrm>
          <a:prstGeom prst="rect">
            <a:avLst/>
          </a:prstGeom>
          <a:ln w="12700">
            <a:miter lim="400000"/>
          </a:ln>
        </p:spPr>
      </p:pic>
      <p:pic>
        <p:nvPicPr>
          <p:cNvPr id="278" name="att_logo.png"/>
          <p:cNvPicPr/>
          <p:nvPr/>
        </p:nvPicPr>
        <p:blipFill>
          <a:blip r:embed="rId3">
            <a:extLst/>
          </a:blip>
          <a:stretch>
            <a:fillRect/>
          </a:stretch>
        </p:blipFill>
        <p:spPr>
          <a:xfrm>
            <a:off x="4749800" y="5446412"/>
            <a:ext cx="1168400" cy="674988"/>
          </a:xfrm>
          <a:prstGeom prst="rect">
            <a:avLst/>
          </a:prstGeom>
          <a:ln w="12700">
            <a:miter lim="400000"/>
          </a:ln>
        </p:spPr>
      </p:pic>
      <p:pic>
        <p:nvPicPr>
          <p:cNvPr id="279" name="imgres?biw=1535&amp;bih=1217&amp;tbm=isch&amp;tbnid=5thGtECopY5ESM%3A&amp;imgrefurl=http%3A%2F%2Fdana.i2cat.net%2Fsecond-geant-project-symposium%2Funcategorized%2F&amp;docid=eV_FPDZ8x_FM7M&amp;imgurl=http%3A%2F%2Fctx.i2cat.n.png"/>
          <p:cNvPicPr/>
          <p:nvPr/>
        </p:nvPicPr>
        <p:blipFill>
          <a:blip r:embed="rId4">
            <a:extLst/>
          </a:blip>
          <a:stretch>
            <a:fillRect/>
          </a:stretch>
        </p:blipFill>
        <p:spPr>
          <a:xfrm>
            <a:off x="6781800" y="4697588"/>
            <a:ext cx="1295400" cy="623712"/>
          </a:xfrm>
          <a:prstGeom prst="rect">
            <a:avLst/>
          </a:prstGeom>
          <a:ln w="12700">
            <a:miter lim="400000"/>
          </a:ln>
        </p:spPr>
      </p:pic>
      <p:pic>
        <p:nvPicPr>
          <p:cNvPr id="280" name="05739454-photo-ovh-logo.png"/>
          <p:cNvPicPr/>
          <p:nvPr/>
        </p:nvPicPr>
        <p:blipFill>
          <a:blip r:embed="rId5">
            <a:extLst/>
          </a:blip>
          <a:stretch>
            <a:fillRect/>
          </a:stretch>
        </p:blipFill>
        <p:spPr>
          <a:xfrm>
            <a:off x="1689100" y="5634181"/>
            <a:ext cx="1143001" cy="779319"/>
          </a:xfrm>
          <a:prstGeom prst="rect">
            <a:avLst/>
          </a:prstGeom>
          <a:ln w="12700">
            <a:miter lim="400000"/>
          </a:ln>
        </p:spPr>
      </p:pic>
      <p:pic>
        <p:nvPicPr>
          <p:cNvPr id="281" name="Telefonica.png"/>
          <p:cNvPicPr/>
          <p:nvPr/>
        </p:nvPicPr>
        <p:blipFill>
          <a:blip r:embed="rId6">
            <a:extLst/>
          </a:blip>
          <a:stretch>
            <a:fillRect/>
          </a:stretch>
        </p:blipFill>
        <p:spPr>
          <a:xfrm>
            <a:off x="5651500" y="4749800"/>
            <a:ext cx="952500" cy="952500"/>
          </a:xfrm>
          <a:prstGeom prst="rect">
            <a:avLst/>
          </a:prstGeom>
          <a:ln w="12700">
            <a:miter lim="400000"/>
          </a:ln>
        </p:spPr>
      </p:pic>
      <p:pic>
        <p:nvPicPr>
          <p:cNvPr id="282" name="Hadoop-Azure-Logo-New_55D1639C.png"/>
          <p:cNvPicPr/>
          <p:nvPr/>
        </p:nvPicPr>
        <p:blipFill>
          <a:blip r:embed="rId7">
            <a:extLst/>
          </a:blip>
          <a:stretch>
            <a:fillRect/>
          </a:stretch>
        </p:blipFill>
        <p:spPr>
          <a:xfrm>
            <a:off x="10706100" y="2409219"/>
            <a:ext cx="1130300" cy="1134081"/>
          </a:xfrm>
          <a:prstGeom prst="rect">
            <a:avLst/>
          </a:prstGeom>
          <a:ln w="12700">
            <a:miter lim="400000"/>
          </a:ln>
        </p:spPr>
      </p:pic>
      <p:pic>
        <p:nvPicPr>
          <p:cNvPr id="283" name="image-thermometre-i14717.png"/>
          <p:cNvPicPr/>
          <p:nvPr/>
        </p:nvPicPr>
        <p:blipFill>
          <a:blip r:embed="rId8">
            <a:extLst/>
          </a:blip>
          <a:stretch>
            <a:fillRect/>
          </a:stretch>
        </p:blipFill>
        <p:spPr>
          <a:xfrm>
            <a:off x="-431800" y="6426064"/>
            <a:ext cx="2146300" cy="3098936"/>
          </a:xfrm>
          <a:prstGeom prst="rect">
            <a:avLst/>
          </a:prstGeom>
          <a:ln w="12700">
            <a:miter lim="400000"/>
          </a:ln>
        </p:spPr>
      </p:pic>
      <p:sp>
        <p:nvSpPr>
          <p:cNvPr id="284" name="Shape 2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307" name="Group 307"/>
          <p:cNvGrpSpPr/>
          <p:nvPr/>
        </p:nvGrpSpPr>
        <p:grpSpPr>
          <a:xfrm>
            <a:off x="1422400" y="3403600"/>
            <a:ext cx="9918700" cy="4800600"/>
            <a:chOff x="0" y="0"/>
            <a:chExt cx="9918700" cy="4800599"/>
          </a:xfrm>
        </p:grpSpPr>
        <p:grpSp>
          <p:nvGrpSpPr>
            <p:cNvPr id="291" name="Group 291"/>
            <p:cNvGrpSpPr/>
            <p:nvPr/>
          </p:nvGrpSpPr>
          <p:grpSpPr>
            <a:xfrm>
              <a:off x="7348518" y="190500"/>
              <a:ext cx="2570182" cy="1866078"/>
              <a:chOff x="0" y="0"/>
              <a:chExt cx="2570181" cy="1866077"/>
            </a:xfrm>
          </p:grpSpPr>
          <p:pic>
            <p:nvPicPr>
              <p:cNvPr id="285" name="droppedImage-filtered.png"/>
              <p:cNvPicPr/>
              <p:nvPr/>
            </p:nvPicPr>
            <p:blipFill>
              <a:blip r:embed="rId9">
                <a:extLst/>
              </a:blip>
              <a:stretch>
                <a:fillRect/>
              </a:stretch>
            </p:blipFill>
            <p:spPr>
              <a:xfrm>
                <a:off x="1617681" y="0"/>
                <a:ext cx="952501" cy="952500"/>
              </a:xfrm>
              <a:prstGeom prst="rect">
                <a:avLst/>
              </a:prstGeom>
              <a:ln w="12700" cap="flat">
                <a:noFill/>
                <a:miter lim="400000"/>
              </a:ln>
              <a:effectLst/>
            </p:spPr>
          </p:pic>
          <p:sp>
            <p:nvSpPr>
              <p:cNvPr id="286" name="Shape 286"/>
              <p:cNvSpPr/>
              <p:nvPr/>
            </p:nvSpPr>
            <p:spPr>
              <a:xfrm>
                <a:off x="1789218" y="406400"/>
                <a:ext cx="66792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Charles</a:t>
                </a:r>
              </a:p>
            </p:txBody>
          </p:sp>
          <p:grpSp>
            <p:nvGrpSpPr>
              <p:cNvPr id="289" name="Group 289"/>
              <p:cNvGrpSpPr/>
              <p:nvPr/>
            </p:nvGrpSpPr>
            <p:grpSpPr>
              <a:xfrm>
                <a:off x="957281" y="304800"/>
                <a:ext cx="979013" cy="1384301"/>
                <a:chOff x="0" y="0"/>
                <a:chExt cx="979011" cy="1384300"/>
              </a:xfrm>
            </p:grpSpPr>
            <p:pic>
              <p:nvPicPr>
                <p:cNvPr id="287" name="droppedImage.png"/>
                <p:cNvPicPr/>
                <p:nvPr/>
              </p:nvPicPr>
              <p:blipFill>
                <a:blip r:embed="rId10">
                  <a:extLst/>
                </a:blip>
                <a:stretch>
                  <a:fillRect/>
                </a:stretch>
              </p:blipFill>
              <p:spPr>
                <a:xfrm>
                  <a:off x="0" y="0"/>
                  <a:ext cx="979012" cy="1384301"/>
                </a:xfrm>
                <a:prstGeom prst="rect">
                  <a:avLst/>
                </a:prstGeom>
                <a:ln w="12700" cap="flat">
                  <a:noFill/>
                  <a:miter lim="400000"/>
                </a:ln>
                <a:effectLst/>
              </p:spPr>
            </p:pic>
            <p:sp>
              <p:nvSpPr>
                <p:cNvPr id="288" name="Shape 288"/>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C0C0C0">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290" name="Shape 290"/>
              <p:cNvSpPr/>
              <p:nvPr/>
            </p:nvSpPr>
            <p:spPr>
              <a:xfrm flipH="1">
                <a:off x="0" y="1268412"/>
                <a:ext cx="1269122" cy="597666"/>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297" name="Group 297"/>
            <p:cNvGrpSpPr/>
            <p:nvPr/>
          </p:nvGrpSpPr>
          <p:grpSpPr>
            <a:xfrm>
              <a:off x="685800" y="0"/>
              <a:ext cx="3436097" cy="1632085"/>
              <a:chOff x="0" y="0"/>
              <a:chExt cx="3436096" cy="1632084"/>
            </a:xfrm>
          </p:grpSpPr>
          <p:grpSp>
            <p:nvGrpSpPr>
              <p:cNvPr id="294" name="Group 294"/>
              <p:cNvGrpSpPr/>
              <p:nvPr/>
            </p:nvGrpSpPr>
            <p:grpSpPr>
              <a:xfrm>
                <a:off x="0" y="0"/>
                <a:ext cx="952500" cy="952500"/>
                <a:chOff x="0" y="0"/>
                <a:chExt cx="952499" cy="952499"/>
              </a:xfrm>
            </p:grpSpPr>
            <p:pic>
              <p:nvPicPr>
                <p:cNvPr id="292" name="droppedImage.pdf"/>
                <p:cNvPicPr/>
                <p:nvPr/>
              </p:nvPicPr>
              <p:blipFill>
                <a:blip r:embed="rId11">
                  <a:extLst/>
                </a:blip>
                <a:stretch>
                  <a:fillRect/>
                </a:stretch>
              </p:blipFill>
              <p:spPr>
                <a:xfrm>
                  <a:off x="0" y="0"/>
                  <a:ext cx="952500" cy="952500"/>
                </a:xfrm>
                <a:prstGeom prst="rect">
                  <a:avLst/>
                </a:prstGeom>
                <a:ln w="12700" cap="flat">
                  <a:noFill/>
                  <a:miter lim="400000"/>
                </a:ln>
                <a:effectLst/>
              </p:spPr>
            </p:pic>
            <p:sp>
              <p:nvSpPr>
                <p:cNvPr id="293" name="Shape 293"/>
                <p:cNvSpPr/>
                <p:nvPr/>
              </p:nvSpPr>
              <p:spPr>
                <a:xfrm>
                  <a:off x="228191" y="4016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Alice</a:t>
                  </a:r>
                </a:p>
              </p:txBody>
            </p:sp>
          </p:grpSp>
          <p:pic>
            <p:nvPicPr>
              <p:cNvPr id="295" name="droppedImage.png"/>
              <p:cNvPicPr/>
              <p:nvPr/>
            </p:nvPicPr>
            <p:blipFill>
              <a:blip r:embed="rId10">
                <a:extLst/>
              </a:blip>
              <a:stretch>
                <a:fillRect/>
              </a:stretch>
            </p:blipFill>
            <p:spPr>
              <a:xfrm>
                <a:off x="750555" y="50799"/>
                <a:ext cx="970030" cy="1371601"/>
              </a:xfrm>
              <a:prstGeom prst="rect">
                <a:avLst/>
              </a:prstGeom>
              <a:ln w="12700" cap="flat">
                <a:noFill/>
                <a:miter lim="400000"/>
              </a:ln>
              <a:effectLst/>
            </p:spPr>
          </p:pic>
          <p:sp>
            <p:nvSpPr>
              <p:cNvPr id="296" name="Shape 296"/>
              <p:cNvSpPr/>
              <p:nvPr/>
            </p:nvSpPr>
            <p:spPr>
              <a:xfrm flipH="1" flipV="1">
                <a:off x="1528724" y="781738"/>
                <a:ext cx="1907373" cy="85034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306" name="Group 306"/>
            <p:cNvGrpSpPr/>
            <p:nvPr/>
          </p:nvGrpSpPr>
          <p:grpSpPr>
            <a:xfrm>
              <a:off x="0" y="3017914"/>
              <a:ext cx="3168306" cy="1782686"/>
              <a:chOff x="0" y="0"/>
              <a:chExt cx="3168305" cy="1782685"/>
            </a:xfrm>
          </p:grpSpPr>
          <p:grpSp>
            <p:nvGrpSpPr>
              <p:cNvPr id="302" name="Group 302"/>
              <p:cNvGrpSpPr/>
              <p:nvPr/>
            </p:nvGrpSpPr>
            <p:grpSpPr>
              <a:xfrm>
                <a:off x="0" y="0"/>
                <a:ext cx="3168306" cy="1782686"/>
                <a:chOff x="0" y="0"/>
                <a:chExt cx="3168305" cy="1782685"/>
              </a:xfrm>
            </p:grpSpPr>
            <p:grpSp>
              <p:nvGrpSpPr>
                <p:cNvPr id="300" name="Group 300"/>
                <p:cNvGrpSpPr/>
                <p:nvPr/>
              </p:nvGrpSpPr>
              <p:grpSpPr>
                <a:xfrm>
                  <a:off x="0" y="830185"/>
                  <a:ext cx="952500" cy="952501"/>
                  <a:chOff x="0" y="0"/>
                  <a:chExt cx="952500" cy="952500"/>
                </a:xfrm>
              </p:grpSpPr>
              <p:pic>
                <p:nvPicPr>
                  <p:cNvPr id="298" name="droppedImage-filtered.png"/>
                  <p:cNvPicPr/>
                  <p:nvPr/>
                </p:nvPicPr>
                <p:blipFill>
                  <a:blip r:embed="rId9">
                    <a:extLst/>
                  </a:blip>
                  <a:stretch>
                    <a:fillRect/>
                  </a:stretch>
                </p:blipFill>
                <p:spPr>
                  <a:xfrm>
                    <a:off x="0" y="0"/>
                    <a:ext cx="952500" cy="952500"/>
                  </a:xfrm>
                  <a:prstGeom prst="rect">
                    <a:avLst/>
                  </a:prstGeom>
                  <a:ln w="12700" cap="flat">
                    <a:noFill/>
                    <a:miter lim="400000"/>
                  </a:ln>
                  <a:effectLst/>
                </p:spPr>
              </p:pic>
              <p:sp>
                <p:nvSpPr>
                  <p:cNvPr id="299" name="Shape 299"/>
                  <p:cNvSpPr/>
                  <p:nvPr/>
                </p:nvSpPr>
                <p:spPr>
                  <a:xfrm>
                    <a:off x="263214" y="406400"/>
                    <a:ext cx="48457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Paula</a:t>
                    </a:r>
                  </a:p>
                </p:txBody>
              </p:sp>
            </p:grpSp>
            <p:sp>
              <p:nvSpPr>
                <p:cNvPr id="301" name="Shape 301"/>
                <p:cNvSpPr/>
                <p:nvPr/>
              </p:nvSpPr>
              <p:spPr>
                <a:xfrm flipH="1">
                  <a:off x="1473200" y="0"/>
                  <a:ext cx="1695106" cy="74128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305" name="Group 305"/>
              <p:cNvGrpSpPr/>
              <p:nvPr/>
            </p:nvGrpSpPr>
            <p:grpSpPr>
              <a:xfrm>
                <a:off x="660400" y="347585"/>
                <a:ext cx="979012" cy="1384301"/>
                <a:chOff x="0" y="0"/>
                <a:chExt cx="979011" cy="1384300"/>
              </a:xfrm>
            </p:grpSpPr>
            <p:pic>
              <p:nvPicPr>
                <p:cNvPr id="303" name="droppedImage.png"/>
                <p:cNvPicPr/>
                <p:nvPr/>
              </p:nvPicPr>
              <p:blipFill>
                <a:blip r:embed="rId10">
                  <a:extLst/>
                </a:blip>
                <a:stretch>
                  <a:fillRect/>
                </a:stretch>
              </p:blipFill>
              <p:spPr>
                <a:xfrm>
                  <a:off x="0" y="0"/>
                  <a:ext cx="979012" cy="1384301"/>
                </a:xfrm>
                <a:prstGeom prst="rect">
                  <a:avLst/>
                </a:prstGeom>
                <a:ln w="12700" cap="flat">
                  <a:noFill/>
                  <a:miter lim="400000"/>
                </a:ln>
                <a:effectLst/>
              </p:spPr>
            </p:pic>
            <p:sp>
              <p:nvSpPr>
                <p:cNvPr id="304" name="Shape 304"/>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grpSp>
      <p:grpSp>
        <p:nvGrpSpPr>
          <p:cNvPr id="310" name="Group 310"/>
          <p:cNvGrpSpPr/>
          <p:nvPr/>
        </p:nvGrpSpPr>
        <p:grpSpPr>
          <a:xfrm>
            <a:off x="6794500" y="1473200"/>
            <a:ext cx="952500" cy="952500"/>
            <a:chOff x="0" y="0"/>
            <a:chExt cx="952500" cy="952500"/>
          </a:xfrm>
        </p:grpSpPr>
        <p:pic>
          <p:nvPicPr>
            <p:cNvPr id="308" name="droppedImage.pdf"/>
            <p:cNvPicPr/>
            <p:nvPr/>
          </p:nvPicPr>
          <p:blipFill>
            <a:blip r:embed="rId12">
              <a:extLst/>
            </a:blip>
            <a:stretch>
              <a:fillRect/>
            </a:stretch>
          </p:blipFill>
          <p:spPr>
            <a:xfrm>
              <a:off x="0" y="0"/>
              <a:ext cx="952500" cy="952500"/>
            </a:xfrm>
            <a:prstGeom prst="rect">
              <a:avLst/>
            </a:prstGeom>
            <a:ln w="12700" cap="flat">
              <a:noFill/>
              <a:miter lim="400000"/>
            </a:ln>
            <a:effectLst/>
          </p:spPr>
        </p:pic>
        <p:sp>
          <p:nvSpPr>
            <p:cNvPr id="309" name="Shape 309"/>
            <p:cNvSpPr/>
            <p:nvPr/>
          </p:nvSpPr>
          <p:spPr>
            <a:xfrm>
              <a:off x="298363" y="431800"/>
              <a:ext cx="40140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Bob</a:t>
              </a:r>
            </a:p>
          </p:txBody>
        </p:sp>
      </p:grpSp>
      <p:sp>
        <p:nvSpPr>
          <p:cNvPr id="311" name="Shape 311"/>
          <p:cNvSpPr/>
          <p:nvPr/>
        </p:nvSpPr>
        <p:spPr>
          <a:xfrm flipH="1">
            <a:off x="6477000" y="3048000"/>
            <a:ext cx="262467" cy="126407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grpSp>
        <p:nvGrpSpPr>
          <p:cNvPr id="343" name="Group 343"/>
          <p:cNvGrpSpPr/>
          <p:nvPr/>
        </p:nvGrpSpPr>
        <p:grpSpPr>
          <a:xfrm>
            <a:off x="237066" y="1422399"/>
            <a:ext cx="12475634" cy="7950202"/>
            <a:chOff x="0" y="0"/>
            <a:chExt cx="12475633" cy="7950200"/>
          </a:xfrm>
        </p:grpSpPr>
        <p:grpSp>
          <p:nvGrpSpPr>
            <p:cNvPr id="334" name="Group 334"/>
            <p:cNvGrpSpPr/>
            <p:nvPr/>
          </p:nvGrpSpPr>
          <p:grpSpPr>
            <a:xfrm>
              <a:off x="7708906" y="0"/>
              <a:ext cx="4766728" cy="7950201"/>
              <a:chOff x="0" y="0"/>
              <a:chExt cx="4766726" cy="7950200"/>
            </a:xfrm>
          </p:grpSpPr>
          <p:grpSp>
            <p:nvGrpSpPr>
              <p:cNvPr id="317" name="Group 317"/>
              <p:cNvGrpSpPr/>
              <p:nvPr/>
            </p:nvGrpSpPr>
            <p:grpSpPr>
              <a:xfrm>
                <a:off x="0" y="0"/>
                <a:ext cx="1998127" cy="2999094"/>
                <a:chOff x="0" y="0"/>
                <a:chExt cx="1998126" cy="2999093"/>
              </a:xfrm>
            </p:grpSpPr>
            <p:grpSp>
              <p:nvGrpSpPr>
                <p:cNvPr id="314" name="Group 314"/>
                <p:cNvGrpSpPr/>
                <p:nvPr/>
              </p:nvGrpSpPr>
              <p:grpSpPr>
                <a:xfrm>
                  <a:off x="1045626" y="0"/>
                  <a:ext cx="952501" cy="952500"/>
                  <a:chOff x="0" y="0"/>
                  <a:chExt cx="952499" cy="952499"/>
                </a:xfrm>
              </p:grpSpPr>
              <p:pic>
                <p:nvPicPr>
                  <p:cNvPr id="312" name="droppedImage.pdf"/>
                  <p:cNvPicPr/>
                  <p:nvPr/>
                </p:nvPicPr>
                <p:blipFill>
                  <a:blip r:embed="rId11">
                    <a:extLst/>
                  </a:blip>
                  <a:stretch>
                    <a:fillRect/>
                  </a:stretch>
                </p:blipFill>
                <p:spPr>
                  <a:xfrm>
                    <a:off x="0" y="0"/>
                    <a:ext cx="952500" cy="952500"/>
                  </a:xfrm>
                  <a:prstGeom prst="rect">
                    <a:avLst/>
                  </a:prstGeom>
                  <a:ln w="12700" cap="flat">
                    <a:noFill/>
                    <a:miter lim="400000"/>
                  </a:ln>
                  <a:effectLst/>
                </p:spPr>
              </p:pic>
              <p:sp>
                <p:nvSpPr>
                  <p:cNvPr id="313" name="Shape 313"/>
                  <p:cNvSpPr/>
                  <p:nvPr/>
                </p:nvSpPr>
                <p:spPr>
                  <a:xfrm>
                    <a:off x="240891" y="4651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Dan</a:t>
                    </a:r>
                  </a:p>
                </p:txBody>
              </p:sp>
            </p:grpSp>
            <p:pic>
              <p:nvPicPr>
                <p:cNvPr id="315" name="droppedImage.png"/>
                <p:cNvPicPr/>
                <p:nvPr/>
              </p:nvPicPr>
              <p:blipFill>
                <a:blip r:embed="rId10">
                  <a:extLst/>
                </a:blip>
                <a:stretch>
                  <a:fillRect/>
                </a:stretch>
              </p:blipFill>
              <p:spPr>
                <a:xfrm>
                  <a:off x="399181" y="342899"/>
                  <a:ext cx="970030" cy="1371601"/>
                </a:xfrm>
                <a:prstGeom prst="rect">
                  <a:avLst/>
                </a:prstGeom>
                <a:ln w="12700" cap="flat">
                  <a:noFill/>
                  <a:miter lim="400000"/>
                </a:ln>
                <a:effectLst/>
              </p:spPr>
            </p:pic>
            <p:sp>
              <p:nvSpPr>
                <p:cNvPr id="316" name="Shape 316"/>
                <p:cNvSpPr/>
                <p:nvPr/>
              </p:nvSpPr>
              <p:spPr>
                <a:xfrm flipV="1">
                  <a:off x="0" y="1262617"/>
                  <a:ext cx="704391" cy="173647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325" name="Group 325"/>
              <p:cNvGrpSpPr/>
              <p:nvPr/>
            </p:nvGrpSpPr>
            <p:grpSpPr>
              <a:xfrm>
                <a:off x="2961701" y="4178300"/>
                <a:ext cx="1805026" cy="1638300"/>
                <a:chOff x="0" y="0"/>
                <a:chExt cx="1805025" cy="1638300"/>
              </a:xfrm>
            </p:grpSpPr>
            <p:grpSp>
              <p:nvGrpSpPr>
                <p:cNvPr id="320" name="Group 320"/>
                <p:cNvGrpSpPr/>
                <p:nvPr/>
              </p:nvGrpSpPr>
              <p:grpSpPr>
                <a:xfrm>
                  <a:off x="852525" y="685800"/>
                  <a:ext cx="952501" cy="952500"/>
                  <a:chOff x="0" y="0"/>
                  <a:chExt cx="952500" cy="952500"/>
                </a:xfrm>
              </p:grpSpPr>
              <p:pic>
                <p:nvPicPr>
                  <p:cNvPr id="318" name="droppedImage.pdf"/>
                  <p:cNvPicPr/>
                  <p:nvPr/>
                </p:nvPicPr>
                <p:blipFill>
                  <a:blip r:embed="rId12">
                    <a:extLst/>
                  </a:blip>
                  <a:stretch>
                    <a:fillRect/>
                  </a:stretch>
                </p:blipFill>
                <p:spPr>
                  <a:xfrm>
                    <a:off x="0" y="0"/>
                    <a:ext cx="952500" cy="952500"/>
                  </a:xfrm>
                  <a:prstGeom prst="rect">
                    <a:avLst/>
                  </a:prstGeom>
                  <a:ln w="12700" cap="flat">
                    <a:noFill/>
                    <a:miter lim="400000"/>
                  </a:ln>
                  <a:effectLst/>
                </p:spPr>
              </p:pic>
              <p:sp>
                <p:nvSpPr>
                  <p:cNvPr id="319" name="Shape 319"/>
                  <p:cNvSpPr/>
                  <p:nvPr/>
                </p:nvSpPr>
                <p:spPr>
                  <a:xfrm>
                    <a:off x="288453" y="431800"/>
                    <a:ext cx="408696"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Sam</a:t>
                    </a:r>
                  </a:p>
                </p:txBody>
              </p:sp>
            </p:grpSp>
            <p:grpSp>
              <p:nvGrpSpPr>
                <p:cNvPr id="323" name="Group 323"/>
                <p:cNvGrpSpPr/>
                <p:nvPr/>
              </p:nvGrpSpPr>
              <p:grpSpPr>
                <a:xfrm>
                  <a:off x="103225" y="0"/>
                  <a:ext cx="979012" cy="1384301"/>
                  <a:chOff x="0" y="0"/>
                  <a:chExt cx="979011" cy="1384300"/>
                </a:xfrm>
              </p:grpSpPr>
              <p:pic>
                <p:nvPicPr>
                  <p:cNvPr id="321" name="droppedImage.png"/>
                  <p:cNvPicPr/>
                  <p:nvPr/>
                </p:nvPicPr>
                <p:blipFill>
                  <a:blip r:embed="rId10">
                    <a:extLst/>
                  </a:blip>
                  <a:stretch>
                    <a:fillRect/>
                  </a:stretch>
                </p:blipFill>
                <p:spPr>
                  <a:xfrm>
                    <a:off x="0" y="0"/>
                    <a:ext cx="979012" cy="1384301"/>
                  </a:xfrm>
                  <a:prstGeom prst="rect">
                    <a:avLst/>
                  </a:prstGeom>
                  <a:ln w="12700" cap="flat">
                    <a:noFill/>
                    <a:miter lim="400000"/>
                  </a:ln>
                  <a:effectLst/>
                </p:spPr>
              </p:pic>
              <p:sp>
                <p:nvSpPr>
                  <p:cNvPr id="322" name="Shape 322"/>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324" name="Shape 324"/>
                <p:cNvSpPr/>
                <p:nvPr/>
              </p:nvSpPr>
              <p:spPr>
                <a:xfrm flipH="1">
                  <a:off x="0" y="988534"/>
                  <a:ext cx="448421" cy="363328"/>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333" name="Group 333"/>
              <p:cNvGrpSpPr/>
              <p:nvPr/>
            </p:nvGrpSpPr>
            <p:grpSpPr>
              <a:xfrm>
                <a:off x="554638" y="6419889"/>
                <a:ext cx="1710189" cy="1530312"/>
                <a:chOff x="0" y="0"/>
                <a:chExt cx="1710187" cy="1530311"/>
              </a:xfrm>
            </p:grpSpPr>
            <p:grpSp>
              <p:nvGrpSpPr>
                <p:cNvPr id="329" name="Group 329"/>
                <p:cNvGrpSpPr/>
                <p:nvPr/>
              </p:nvGrpSpPr>
              <p:grpSpPr>
                <a:xfrm>
                  <a:off x="745796" y="0"/>
                  <a:ext cx="964392" cy="1517482"/>
                  <a:chOff x="0" y="0"/>
                  <a:chExt cx="964391" cy="1517481"/>
                </a:xfrm>
              </p:grpSpPr>
              <p:pic>
                <p:nvPicPr>
                  <p:cNvPr id="326" name="droppedImage-filtered.png"/>
                  <p:cNvPicPr/>
                  <p:nvPr/>
                </p:nvPicPr>
                <p:blipFill>
                  <a:blip r:embed="rId9">
                    <a:extLst/>
                  </a:blip>
                  <a:stretch>
                    <a:fillRect/>
                  </a:stretch>
                </p:blipFill>
                <p:spPr>
                  <a:xfrm>
                    <a:off x="0" y="553090"/>
                    <a:ext cx="964392" cy="964392"/>
                  </a:xfrm>
                  <a:prstGeom prst="rect">
                    <a:avLst/>
                  </a:prstGeom>
                  <a:ln w="12700" cap="flat">
                    <a:noFill/>
                    <a:miter lim="400000"/>
                  </a:ln>
                  <a:effectLst/>
                </p:spPr>
              </p:pic>
              <p:sp>
                <p:nvSpPr>
                  <p:cNvPr id="327" name="Shape 327"/>
                  <p:cNvSpPr/>
                  <p:nvPr/>
                </p:nvSpPr>
                <p:spPr>
                  <a:xfrm>
                    <a:off x="304913" y="964563"/>
                    <a:ext cx="413798" cy="3086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solidFill>
                          <a:srgbClr val="FFFFFF"/>
                        </a:solidFill>
                      </a:defRPr>
                    </a:lvl1pPr>
                  </a:lstStyle>
                  <a:p>
                    <a:pPr lvl="0">
                      <a:defRPr sz="1800">
                        <a:solidFill>
                          <a:srgbClr val="000000"/>
                        </a:solidFill>
                      </a:defRPr>
                    </a:pPr>
                    <a:r>
                      <a:rPr sz="1400">
                        <a:solidFill>
                          <a:srgbClr val="FFFFFF"/>
                        </a:solidFill>
                      </a:rPr>
                      <a:t>Rob</a:t>
                    </a:r>
                  </a:p>
                </p:txBody>
              </p:sp>
              <p:sp>
                <p:nvSpPr>
                  <p:cNvPr id="328" name="Shape 328"/>
                  <p:cNvSpPr/>
                  <p:nvPr/>
                </p:nvSpPr>
                <p:spPr>
                  <a:xfrm flipH="1">
                    <a:off x="84591" y="0"/>
                    <a:ext cx="775256" cy="643569"/>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332" name="Group 332"/>
                <p:cNvGrpSpPr/>
                <p:nvPr/>
              </p:nvGrpSpPr>
              <p:grpSpPr>
                <a:xfrm>
                  <a:off x="0" y="128728"/>
                  <a:ext cx="991234" cy="1401584"/>
                  <a:chOff x="0" y="0"/>
                  <a:chExt cx="991233" cy="1401582"/>
                </a:xfrm>
              </p:grpSpPr>
              <p:pic>
                <p:nvPicPr>
                  <p:cNvPr id="330" name="droppedImage.png"/>
                  <p:cNvPicPr/>
                  <p:nvPr/>
                </p:nvPicPr>
                <p:blipFill>
                  <a:blip r:embed="rId10">
                    <a:extLst/>
                  </a:blip>
                  <a:stretch>
                    <a:fillRect/>
                  </a:stretch>
                </p:blipFill>
                <p:spPr>
                  <a:xfrm>
                    <a:off x="0" y="0"/>
                    <a:ext cx="991234" cy="1401583"/>
                  </a:xfrm>
                  <a:prstGeom prst="rect">
                    <a:avLst/>
                  </a:prstGeom>
                  <a:ln w="12700" cap="flat">
                    <a:noFill/>
                    <a:miter lim="400000"/>
                  </a:ln>
                  <a:effectLst/>
                </p:spPr>
              </p:pic>
              <p:sp>
                <p:nvSpPr>
                  <p:cNvPr id="331" name="Shape 331"/>
                  <p:cNvSpPr/>
                  <p:nvPr/>
                </p:nvSpPr>
                <p:spPr>
                  <a:xfrm>
                    <a:off x="179977" y="183030"/>
                    <a:ext cx="623759" cy="969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grpSp>
        <p:grpSp>
          <p:nvGrpSpPr>
            <p:cNvPr id="342" name="Group 342"/>
            <p:cNvGrpSpPr/>
            <p:nvPr/>
          </p:nvGrpSpPr>
          <p:grpSpPr>
            <a:xfrm>
              <a:off x="0" y="2882900"/>
              <a:ext cx="4700900" cy="1384301"/>
              <a:chOff x="0" y="0"/>
              <a:chExt cx="4700899" cy="1384300"/>
            </a:xfrm>
          </p:grpSpPr>
          <p:grpSp>
            <p:nvGrpSpPr>
              <p:cNvPr id="337" name="Group 337"/>
              <p:cNvGrpSpPr/>
              <p:nvPr/>
            </p:nvGrpSpPr>
            <p:grpSpPr>
              <a:xfrm>
                <a:off x="0" y="342900"/>
                <a:ext cx="952500" cy="952500"/>
                <a:chOff x="0" y="0"/>
                <a:chExt cx="952500" cy="952500"/>
              </a:xfrm>
            </p:grpSpPr>
            <p:pic>
              <p:nvPicPr>
                <p:cNvPr id="335" name="droppedImage.pdf"/>
                <p:cNvPicPr/>
                <p:nvPr/>
              </p:nvPicPr>
              <p:blipFill>
                <a:blip r:embed="rId12">
                  <a:extLst/>
                </a:blip>
                <a:stretch>
                  <a:fillRect/>
                </a:stretch>
              </p:blipFill>
              <p:spPr>
                <a:xfrm>
                  <a:off x="0" y="0"/>
                  <a:ext cx="952500" cy="952500"/>
                </a:xfrm>
                <a:prstGeom prst="rect">
                  <a:avLst/>
                </a:prstGeom>
                <a:ln w="12700" cap="flat">
                  <a:noFill/>
                  <a:miter lim="400000"/>
                </a:ln>
                <a:effectLst/>
              </p:spPr>
            </p:pic>
            <p:sp>
              <p:nvSpPr>
                <p:cNvPr id="336" name="Shape 336"/>
                <p:cNvSpPr/>
                <p:nvPr/>
              </p:nvSpPr>
              <p:spPr>
                <a:xfrm>
                  <a:off x="242006" y="431800"/>
                  <a:ext cx="50158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Duke</a:t>
                  </a:r>
                </a:p>
              </p:txBody>
            </p:sp>
          </p:grpSp>
          <p:grpSp>
            <p:nvGrpSpPr>
              <p:cNvPr id="340" name="Group 340"/>
              <p:cNvGrpSpPr/>
              <p:nvPr/>
            </p:nvGrpSpPr>
            <p:grpSpPr>
              <a:xfrm>
                <a:off x="749300" y="0"/>
                <a:ext cx="979012" cy="1384301"/>
                <a:chOff x="0" y="0"/>
                <a:chExt cx="979011" cy="1384300"/>
              </a:xfrm>
            </p:grpSpPr>
            <p:pic>
              <p:nvPicPr>
                <p:cNvPr id="338" name="droppedImage.png"/>
                <p:cNvPicPr/>
                <p:nvPr/>
              </p:nvPicPr>
              <p:blipFill>
                <a:blip r:embed="rId10">
                  <a:extLst/>
                </a:blip>
                <a:stretch>
                  <a:fillRect/>
                </a:stretch>
              </p:blipFill>
              <p:spPr>
                <a:xfrm>
                  <a:off x="0" y="0"/>
                  <a:ext cx="979012" cy="1384301"/>
                </a:xfrm>
                <a:prstGeom prst="rect">
                  <a:avLst/>
                </a:prstGeom>
                <a:ln w="12700" cap="flat">
                  <a:noFill/>
                  <a:miter lim="400000"/>
                </a:ln>
                <a:effectLst/>
              </p:spPr>
            </p:pic>
            <p:sp>
              <p:nvSpPr>
                <p:cNvPr id="339" name="Shape 339"/>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341" name="Shape 341"/>
              <p:cNvSpPr/>
              <p:nvPr/>
            </p:nvSpPr>
            <p:spPr>
              <a:xfrm flipH="1" flipV="1">
                <a:off x="1553633" y="736601"/>
                <a:ext cx="3147267" cy="36376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grpSp>
        <p:nvGrpSpPr>
          <p:cNvPr id="346" name="Group 346"/>
          <p:cNvGrpSpPr/>
          <p:nvPr/>
        </p:nvGrpSpPr>
        <p:grpSpPr>
          <a:xfrm>
            <a:off x="266700" y="8477250"/>
            <a:ext cx="2591923" cy="812800"/>
            <a:chOff x="0" y="0"/>
            <a:chExt cx="2591922" cy="812800"/>
          </a:xfrm>
        </p:grpSpPr>
        <p:sp>
          <p:nvSpPr>
            <p:cNvPr id="344" name="Shape 344"/>
            <p:cNvSpPr/>
            <p:nvPr/>
          </p:nvSpPr>
          <p:spPr>
            <a:xfrm>
              <a:off x="0" y="6350"/>
              <a:ext cx="648272" cy="24543"/>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345" name="Shape 345"/>
            <p:cNvSpPr/>
            <p:nvPr/>
          </p:nvSpPr>
          <p:spPr>
            <a:xfrm>
              <a:off x="280522" y="0"/>
              <a:ext cx="2311401" cy="8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vl1pPr>
            </a:lstStyle>
            <a:p>
              <a:pPr lvl="0">
                <a:defRPr sz="1800"/>
              </a:pPr>
              <a:r>
                <a:rPr sz="2400"/>
                <a:t>Users’ energy footprint</a:t>
              </a:r>
            </a:p>
          </p:txBody>
        </p:sp>
      </p:grpSp>
      <p:sp>
        <p:nvSpPr>
          <p:cNvPr id="347" name="Shape 347"/>
          <p:cNvSpPr/>
          <p:nvPr/>
        </p:nvSpPr>
        <p:spPr>
          <a:xfrm>
            <a:off x="101600" y="63500"/>
            <a:ext cx="12763500" cy="1409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sz="6400"/>
            </a:lvl1pPr>
          </a:lstStyle>
          <a:p>
            <a:pPr lvl="0">
              <a:defRPr sz="1800"/>
            </a:pPr>
            <a:r>
              <a:rPr sz="6400"/>
              <a:t>The cloud in reality</a:t>
            </a:r>
          </a:p>
        </p:txBody>
      </p:sp>
      <p:pic>
        <p:nvPicPr>
          <p:cNvPr id="348" name="Windows_Azure.png"/>
          <p:cNvPicPr/>
          <p:nvPr/>
        </p:nvPicPr>
        <p:blipFill>
          <a:blip r:embed="rId13">
            <a:extLst/>
          </a:blip>
          <a:stretch>
            <a:fillRect/>
          </a:stretch>
        </p:blipFill>
        <p:spPr>
          <a:xfrm>
            <a:off x="10477500" y="1765299"/>
            <a:ext cx="1714500" cy="825501"/>
          </a:xfrm>
          <a:prstGeom prst="rect">
            <a:avLst/>
          </a:prstGeom>
          <a:ln w="12700">
            <a:miter lim="400000"/>
          </a:ln>
        </p:spPr>
      </p:pic>
      <p:grpSp>
        <p:nvGrpSpPr>
          <p:cNvPr id="351" name="Group 351"/>
          <p:cNvGrpSpPr/>
          <p:nvPr/>
        </p:nvGrpSpPr>
        <p:grpSpPr>
          <a:xfrm>
            <a:off x="6261100" y="1866900"/>
            <a:ext cx="979012" cy="1384301"/>
            <a:chOff x="0" y="0"/>
            <a:chExt cx="979011" cy="1384300"/>
          </a:xfrm>
        </p:grpSpPr>
        <p:pic>
          <p:nvPicPr>
            <p:cNvPr id="349" name="droppedImage.png"/>
            <p:cNvPicPr/>
            <p:nvPr/>
          </p:nvPicPr>
          <p:blipFill>
            <a:blip r:embed="rId10">
              <a:extLst/>
            </a:blip>
            <a:stretch>
              <a:fillRect/>
            </a:stretch>
          </p:blipFill>
          <p:spPr>
            <a:xfrm>
              <a:off x="0" y="0"/>
              <a:ext cx="979012" cy="1384301"/>
            </a:xfrm>
            <a:prstGeom prst="rect">
              <a:avLst/>
            </a:prstGeom>
            <a:ln w="12700" cap="flat">
              <a:noFill/>
              <a:miter lim="400000"/>
            </a:ln>
            <a:effectLst/>
          </p:spPr>
        </p:pic>
        <p:sp>
          <p:nvSpPr>
            <p:cNvPr id="350" name="Shape 350"/>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pic>
        <p:nvPicPr>
          <p:cNvPr id="352" name="200px-Orange_logo.svg.png"/>
          <p:cNvPicPr/>
          <p:nvPr/>
        </p:nvPicPr>
        <p:blipFill>
          <a:blip r:embed="rId14">
            <a:extLst/>
          </a:blip>
          <a:stretch>
            <a:fillRect/>
          </a:stretch>
        </p:blipFill>
        <p:spPr>
          <a:xfrm>
            <a:off x="5016500" y="6134100"/>
            <a:ext cx="622300" cy="622301"/>
          </a:xfrm>
          <a:prstGeom prst="rect">
            <a:avLst/>
          </a:prstGeom>
          <a:ln w="12700">
            <a:miter lim="400000"/>
          </a:ln>
        </p:spPr>
      </p:pic>
      <p:grpSp>
        <p:nvGrpSpPr>
          <p:cNvPr id="358" name="Group 358"/>
          <p:cNvGrpSpPr/>
          <p:nvPr/>
        </p:nvGrpSpPr>
        <p:grpSpPr>
          <a:xfrm>
            <a:off x="2209800" y="1104900"/>
            <a:ext cx="4064000" cy="2782957"/>
            <a:chOff x="0" y="0"/>
            <a:chExt cx="4064000" cy="2782956"/>
          </a:xfrm>
        </p:grpSpPr>
        <p:pic>
          <p:nvPicPr>
            <p:cNvPr id="353" name="Amazon_S3_Site.png"/>
            <p:cNvPicPr/>
            <p:nvPr/>
          </p:nvPicPr>
          <p:blipFill>
            <a:blip r:embed="rId15">
              <a:extLst/>
            </a:blip>
            <a:srcRect l="11154" t="28809" r="13638" b="32205"/>
            <a:stretch>
              <a:fillRect/>
            </a:stretch>
          </p:blipFill>
          <p:spPr>
            <a:xfrm>
              <a:off x="165100" y="1181100"/>
              <a:ext cx="2311400" cy="584200"/>
            </a:xfrm>
            <a:prstGeom prst="rect">
              <a:avLst/>
            </a:prstGeom>
            <a:ln w="12700" cap="flat">
              <a:noFill/>
              <a:miter lim="400000"/>
            </a:ln>
            <a:effectLst/>
          </p:spPr>
        </p:pic>
        <p:pic>
          <p:nvPicPr>
            <p:cNvPr id="354" name="aws-logo.png"/>
            <p:cNvPicPr/>
            <p:nvPr/>
          </p:nvPicPr>
          <p:blipFill>
            <a:blip r:embed="rId16">
              <a:extLst/>
            </a:blip>
            <a:srcRect l="813" t="27642" r="2439" b="27642"/>
            <a:stretch>
              <a:fillRect/>
            </a:stretch>
          </p:blipFill>
          <p:spPr>
            <a:xfrm>
              <a:off x="901700" y="533400"/>
              <a:ext cx="1511300" cy="698500"/>
            </a:xfrm>
            <a:prstGeom prst="rect">
              <a:avLst/>
            </a:prstGeom>
            <a:ln w="12700" cap="flat">
              <a:noFill/>
              <a:miter lim="400000"/>
            </a:ln>
            <a:effectLst/>
          </p:spPr>
        </p:pic>
        <p:pic>
          <p:nvPicPr>
            <p:cNvPr id="355" name="dropbox.png"/>
            <p:cNvPicPr/>
            <p:nvPr/>
          </p:nvPicPr>
          <p:blipFill>
            <a:blip r:embed="rId17">
              <a:extLst/>
            </a:blip>
            <a:stretch>
              <a:fillRect/>
            </a:stretch>
          </p:blipFill>
          <p:spPr>
            <a:xfrm>
              <a:off x="2425700" y="571500"/>
              <a:ext cx="1117600" cy="1117600"/>
            </a:xfrm>
            <a:prstGeom prst="rect">
              <a:avLst/>
            </a:prstGeom>
            <a:ln w="12700" cap="flat">
              <a:noFill/>
              <a:miter lim="400000"/>
            </a:ln>
            <a:effectLst/>
          </p:spPr>
        </p:pic>
        <p:pic>
          <p:nvPicPr>
            <p:cNvPr id="356" name="hadoop.png"/>
            <p:cNvPicPr/>
            <p:nvPr/>
          </p:nvPicPr>
          <p:blipFill>
            <a:blip r:embed="rId18">
              <a:extLst/>
            </a:blip>
            <a:stretch>
              <a:fillRect/>
            </a:stretch>
          </p:blipFill>
          <p:spPr>
            <a:xfrm>
              <a:off x="1587500" y="1778000"/>
              <a:ext cx="1134534" cy="850900"/>
            </a:xfrm>
            <a:prstGeom prst="rect">
              <a:avLst/>
            </a:prstGeom>
            <a:ln w="12700" cap="flat">
              <a:noFill/>
              <a:miter lim="400000"/>
            </a:ln>
            <a:effectLst/>
          </p:spPr>
        </p:pic>
        <p:pic>
          <p:nvPicPr>
            <p:cNvPr id="357" name="cloud.pdf"/>
            <p:cNvPicPr/>
            <p:nvPr/>
          </p:nvPicPr>
          <p:blipFill>
            <a:blip r:embed="rId19">
              <a:extLst/>
            </a:blip>
            <a:stretch>
              <a:fillRect/>
            </a:stretch>
          </p:blipFill>
          <p:spPr>
            <a:xfrm>
              <a:off x="0" y="0"/>
              <a:ext cx="4064000" cy="2782957"/>
            </a:xfrm>
            <a:prstGeom prst="rect">
              <a:avLst/>
            </a:prstGeom>
            <a:ln w="12700" cap="flat">
              <a:noFill/>
              <a:miter lim="400000"/>
            </a:ln>
            <a:effectLst/>
          </p:spPr>
        </p:pic>
      </p:grpSp>
      <p:pic>
        <p:nvPicPr>
          <p:cNvPr id="359" name="cloud.pdf"/>
          <p:cNvPicPr/>
          <p:nvPr/>
        </p:nvPicPr>
        <p:blipFill>
          <a:blip r:embed="rId19">
            <a:extLst/>
          </a:blip>
          <a:stretch>
            <a:fillRect/>
          </a:stretch>
        </p:blipFill>
        <p:spPr>
          <a:xfrm>
            <a:off x="9715903" y="1397000"/>
            <a:ext cx="2971801" cy="2035037"/>
          </a:xfrm>
          <a:prstGeom prst="rect">
            <a:avLst/>
          </a:prstGeom>
          <a:ln w="12700">
            <a:miter lim="400000"/>
          </a:ln>
        </p:spPr>
      </p:pic>
      <p:pic>
        <p:nvPicPr>
          <p:cNvPr id="360" name="cloud.pdf"/>
          <p:cNvPicPr/>
          <p:nvPr/>
        </p:nvPicPr>
        <p:blipFill>
          <a:blip r:embed="rId19">
            <a:extLst/>
          </a:blip>
          <a:stretch>
            <a:fillRect/>
          </a:stretch>
        </p:blipFill>
        <p:spPr>
          <a:xfrm>
            <a:off x="1321203" y="5384386"/>
            <a:ext cx="1892301" cy="1295814"/>
          </a:xfrm>
          <a:prstGeom prst="rect">
            <a:avLst/>
          </a:prstGeom>
          <a:ln w="12700">
            <a:miter lim="400000"/>
          </a:ln>
        </p:spPr>
      </p:pic>
      <p:grpSp>
        <p:nvGrpSpPr>
          <p:cNvPr id="363" name="Group 363"/>
          <p:cNvGrpSpPr/>
          <p:nvPr/>
        </p:nvGrpSpPr>
        <p:grpSpPr>
          <a:xfrm>
            <a:off x="9613900" y="6851718"/>
            <a:ext cx="1651000" cy="1130578"/>
            <a:chOff x="0" y="0"/>
            <a:chExt cx="1651000" cy="1130576"/>
          </a:xfrm>
        </p:grpSpPr>
        <p:pic>
          <p:nvPicPr>
            <p:cNvPr id="361" name="OpenStackLogo.png"/>
            <p:cNvPicPr/>
            <p:nvPr/>
          </p:nvPicPr>
          <p:blipFill>
            <a:blip r:embed="rId20">
              <a:extLst/>
            </a:blip>
            <a:stretch>
              <a:fillRect/>
            </a:stretch>
          </p:blipFill>
          <p:spPr>
            <a:xfrm>
              <a:off x="410243" y="107881"/>
              <a:ext cx="923257" cy="952501"/>
            </a:xfrm>
            <a:prstGeom prst="rect">
              <a:avLst/>
            </a:prstGeom>
            <a:ln w="12700" cap="flat">
              <a:noFill/>
              <a:miter lim="400000"/>
            </a:ln>
            <a:effectLst/>
          </p:spPr>
        </p:pic>
        <p:pic>
          <p:nvPicPr>
            <p:cNvPr id="362" name="cloud.pdf"/>
            <p:cNvPicPr/>
            <p:nvPr/>
          </p:nvPicPr>
          <p:blipFill>
            <a:blip r:embed="rId19">
              <a:extLst/>
            </a:blip>
            <a:stretch>
              <a:fillRect/>
            </a:stretch>
          </p:blipFill>
          <p:spPr>
            <a:xfrm>
              <a:off x="0" y="0"/>
              <a:ext cx="1651000" cy="1130577"/>
            </a:xfrm>
            <a:prstGeom prst="rect">
              <a:avLst/>
            </a:prstGeom>
            <a:ln w="12700" cap="flat">
              <a:noFill/>
              <a:miter lim="400000"/>
            </a:ln>
            <a:effectLst/>
          </p:spPr>
        </p:pic>
      </p:grpSp>
      <p:sp>
        <p:nvSpPr>
          <p:cNvPr id="364" name="Shape 364"/>
          <p:cNvSpPr/>
          <p:nvPr/>
        </p:nvSpPr>
        <p:spPr>
          <a:xfrm>
            <a:off x="8836101" y="6253621"/>
            <a:ext cx="1207841" cy="845086"/>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pic>
        <p:nvPicPr>
          <p:cNvPr id="365" name="cloud.pdf"/>
          <p:cNvPicPr/>
          <p:nvPr/>
        </p:nvPicPr>
        <p:blipFill>
          <a:blip r:embed="rId19">
            <a:extLst/>
          </a:blip>
          <a:stretch>
            <a:fillRect/>
          </a:stretch>
        </p:blipFill>
        <p:spPr>
          <a:xfrm>
            <a:off x="4481286" y="4303644"/>
            <a:ext cx="4457701" cy="3052556"/>
          </a:xfrm>
          <a:prstGeom prst="rect">
            <a:avLst/>
          </a:prstGeom>
          <a:ln w="12700">
            <a:miter lim="400000"/>
          </a:ln>
        </p:spPr>
      </p:pic>
      <p:sp>
        <p:nvSpPr>
          <p:cNvPr id="366" name="Shape 366"/>
          <p:cNvSpPr/>
          <p:nvPr/>
        </p:nvSpPr>
        <p:spPr>
          <a:xfrm>
            <a:off x="6090623" y="5365750"/>
            <a:ext cx="1600499" cy="8382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b="1" sz="2400"/>
              <a:t>Internet</a:t>
            </a:r>
            <a:endParaRPr b="1" sz="2400"/>
          </a:p>
          <a:p>
            <a:pPr lvl="0">
              <a:defRPr sz="1800"/>
            </a:pPr>
            <a:r>
              <a:rPr b="1" sz="2400"/>
              <a:t>backbone</a:t>
            </a:r>
          </a:p>
        </p:txBody>
      </p:sp>
      <p:sp>
        <p:nvSpPr>
          <p:cNvPr id="367" name="Shape 367"/>
          <p:cNvSpPr/>
          <p:nvPr/>
        </p:nvSpPr>
        <p:spPr>
          <a:xfrm flipH="1">
            <a:off x="8178800" y="2992399"/>
            <a:ext cx="1845804" cy="1567667"/>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sp>
        <p:nvSpPr>
          <p:cNvPr id="368" name="Shape 368"/>
          <p:cNvSpPr/>
          <p:nvPr/>
        </p:nvSpPr>
        <p:spPr>
          <a:xfrm flipH="1">
            <a:off x="4342077" y="6848245"/>
            <a:ext cx="1353873" cy="335458"/>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sp>
        <p:nvSpPr>
          <p:cNvPr id="369" name="Shape 369"/>
          <p:cNvSpPr/>
          <p:nvPr/>
        </p:nvSpPr>
        <p:spPr>
          <a:xfrm flipH="1">
            <a:off x="3202121" y="6054686"/>
            <a:ext cx="1322025" cy="55028"/>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sp>
        <p:nvSpPr>
          <p:cNvPr id="370" name="Shape 370"/>
          <p:cNvSpPr/>
          <p:nvPr/>
        </p:nvSpPr>
        <p:spPr>
          <a:xfrm flipH="1" flipV="1">
            <a:off x="4803928" y="3671199"/>
            <a:ext cx="1171461" cy="866833"/>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pic>
        <p:nvPicPr>
          <p:cNvPr id="371" name="RackspaceLogo.png"/>
          <p:cNvPicPr/>
          <p:nvPr/>
        </p:nvPicPr>
        <p:blipFill>
          <a:blip r:embed="rId21">
            <a:extLst/>
          </a:blip>
          <a:stretch>
            <a:fillRect/>
          </a:stretch>
        </p:blipFill>
        <p:spPr>
          <a:xfrm>
            <a:off x="4243614" y="8305094"/>
            <a:ext cx="1574801" cy="612423"/>
          </a:xfrm>
          <a:prstGeom prst="rect">
            <a:avLst/>
          </a:prstGeom>
          <a:ln w="12700">
            <a:miter lim="400000"/>
          </a:ln>
        </p:spPr>
      </p:pic>
      <p:pic>
        <p:nvPicPr>
          <p:cNvPr id="372" name="cloud.pdf"/>
          <p:cNvPicPr/>
          <p:nvPr/>
        </p:nvPicPr>
        <p:blipFill>
          <a:blip r:embed="rId19">
            <a:extLst/>
          </a:blip>
          <a:stretch>
            <a:fillRect/>
          </a:stretch>
        </p:blipFill>
        <p:spPr>
          <a:xfrm>
            <a:off x="4203700" y="7988300"/>
            <a:ext cx="1892300" cy="1295814"/>
          </a:xfrm>
          <a:prstGeom prst="rect">
            <a:avLst/>
          </a:prstGeom>
          <a:ln w="12700">
            <a:miter lim="400000"/>
          </a:ln>
        </p:spPr>
      </p:pic>
      <p:sp>
        <p:nvSpPr>
          <p:cNvPr id="373" name="Shape 373"/>
          <p:cNvSpPr/>
          <p:nvPr/>
        </p:nvSpPr>
        <p:spPr>
          <a:xfrm flipH="1">
            <a:off x="5344980" y="7239000"/>
            <a:ext cx="980845" cy="897798"/>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grpSp>
        <p:nvGrpSpPr>
          <p:cNvPr id="376" name="Group 376"/>
          <p:cNvGrpSpPr/>
          <p:nvPr/>
        </p:nvGrpSpPr>
        <p:grpSpPr>
          <a:xfrm>
            <a:off x="3238500" y="7226300"/>
            <a:ext cx="1576414" cy="1079501"/>
            <a:chOff x="0" y="0"/>
            <a:chExt cx="1576413" cy="1079500"/>
          </a:xfrm>
        </p:grpSpPr>
        <p:pic>
          <p:nvPicPr>
            <p:cNvPr id="374" name="header-logo.png"/>
            <p:cNvPicPr/>
            <p:nvPr/>
          </p:nvPicPr>
          <p:blipFill>
            <a:blip r:embed="rId22">
              <a:extLst/>
            </a:blip>
            <a:stretch>
              <a:fillRect/>
            </a:stretch>
          </p:blipFill>
          <p:spPr>
            <a:xfrm>
              <a:off x="63479" y="423115"/>
              <a:ext cx="1470615" cy="402122"/>
            </a:xfrm>
            <a:prstGeom prst="rect">
              <a:avLst/>
            </a:prstGeom>
            <a:ln w="12700" cap="flat">
              <a:noFill/>
              <a:miter lim="400000"/>
            </a:ln>
            <a:effectLst/>
          </p:spPr>
        </p:pic>
        <p:pic>
          <p:nvPicPr>
            <p:cNvPr id="375" name="cloud.pdf"/>
            <p:cNvPicPr/>
            <p:nvPr/>
          </p:nvPicPr>
          <p:blipFill>
            <a:blip r:embed="rId19">
              <a:extLst/>
            </a:blip>
            <a:stretch>
              <a:fillRect/>
            </a:stretch>
          </p:blipFill>
          <p:spPr>
            <a:xfrm>
              <a:off x="0" y="0"/>
              <a:ext cx="1576414" cy="1079501"/>
            </a:xfrm>
            <a:prstGeom prst="rect">
              <a:avLst/>
            </a:prstGeom>
            <a:ln w="12700" cap="flat">
              <a:noFill/>
              <a:miter lim="400000"/>
            </a:ln>
            <a:effectLst/>
          </p:spPr>
        </p:pic>
      </p:grpSp>
      <p:sp>
        <p:nvSpPr>
          <p:cNvPr id="377" name="Shape 377"/>
          <p:cNvSpPr/>
          <p:nvPr/>
        </p:nvSpPr>
        <p:spPr>
          <a:xfrm flipH="1" flipV="1">
            <a:off x="7226300" y="7218856"/>
            <a:ext cx="196123" cy="839162"/>
          </a:xfrm>
          <a:prstGeom prst="line">
            <a:avLst/>
          </a:prstGeom>
          <a:ln w="635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p>
        </p:txBody>
      </p:sp>
      <p:pic>
        <p:nvPicPr>
          <p:cNvPr id="378" name="numergy.png"/>
          <p:cNvPicPr/>
          <p:nvPr/>
        </p:nvPicPr>
        <p:blipFill>
          <a:blip r:embed="rId23">
            <a:extLst/>
          </a:blip>
          <a:stretch>
            <a:fillRect/>
          </a:stretch>
        </p:blipFill>
        <p:spPr>
          <a:xfrm>
            <a:off x="7023100" y="8008979"/>
            <a:ext cx="787401" cy="1084222"/>
          </a:xfrm>
          <a:prstGeom prst="rect">
            <a:avLst/>
          </a:prstGeom>
          <a:ln w="12700">
            <a:miter lim="400000"/>
          </a:ln>
        </p:spPr>
      </p:pic>
      <p:pic>
        <p:nvPicPr>
          <p:cNvPr id="379" name="cloud.pdf"/>
          <p:cNvPicPr/>
          <p:nvPr/>
        </p:nvPicPr>
        <p:blipFill>
          <a:blip r:embed="rId19">
            <a:extLst/>
          </a:blip>
          <a:stretch>
            <a:fillRect/>
          </a:stretch>
        </p:blipFill>
        <p:spPr>
          <a:xfrm>
            <a:off x="6488086" y="7849013"/>
            <a:ext cx="1854605" cy="1270001"/>
          </a:xfrm>
          <a:prstGeom prst="rect">
            <a:avLst/>
          </a:prstGeom>
          <a:ln w="12700">
            <a:miter lim="400000"/>
          </a:ln>
        </p:spPr>
      </p:pic>
      <p:grpSp>
        <p:nvGrpSpPr>
          <p:cNvPr id="385" name="Group 385"/>
          <p:cNvGrpSpPr/>
          <p:nvPr/>
        </p:nvGrpSpPr>
        <p:grpSpPr>
          <a:xfrm>
            <a:off x="304800" y="2249142"/>
            <a:ext cx="1384307" cy="947948"/>
            <a:chOff x="0" y="0"/>
            <a:chExt cx="1384306" cy="947947"/>
          </a:xfrm>
        </p:grpSpPr>
        <p:pic>
          <p:nvPicPr>
            <p:cNvPr id="380" name="Amazon_S3_Site.png"/>
            <p:cNvPicPr/>
            <p:nvPr/>
          </p:nvPicPr>
          <p:blipFill>
            <a:blip r:embed="rId15">
              <a:extLst/>
            </a:blip>
            <a:srcRect l="11154" t="28809" r="13639" b="32205"/>
            <a:stretch>
              <a:fillRect/>
            </a:stretch>
          </p:blipFill>
          <p:spPr>
            <a:xfrm>
              <a:off x="56237" y="402311"/>
              <a:ext cx="787324" cy="198995"/>
            </a:xfrm>
            <a:prstGeom prst="rect">
              <a:avLst/>
            </a:prstGeom>
            <a:ln w="12700" cap="flat">
              <a:noFill/>
              <a:miter lim="400000"/>
            </a:ln>
            <a:effectLst/>
          </p:spPr>
        </p:pic>
        <p:pic>
          <p:nvPicPr>
            <p:cNvPr id="381" name="aws-logo.png"/>
            <p:cNvPicPr/>
            <p:nvPr/>
          </p:nvPicPr>
          <p:blipFill>
            <a:blip r:embed="rId16">
              <a:extLst/>
            </a:blip>
            <a:srcRect l="813" t="27642" r="2439" b="27642"/>
            <a:stretch>
              <a:fillRect/>
            </a:stretch>
          </p:blipFill>
          <p:spPr>
            <a:xfrm>
              <a:off x="307142" y="181689"/>
              <a:ext cx="514789" cy="237928"/>
            </a:xfrm>
            <a:prstGeom prst="rect">
              <a:avLst/>
            </a:prstGeom>
            <a:ln w="12700" cap="flat">
              <a:noFill/>
              <a:miter lim="400000"/>
            </a:ln>
            <a:effectLst/>
          </p:spPr>
        </p:pic>
        <p:pic>
          <p:nvPicPr>
            <p:cNvPr id="382" name="dropbox.png"/>
            <p:cNvPicPr/>
            <p:nvPr/>
          </p:nvPicPr>
          <p:blipFill>
            <a:blip r:embed="rId17">
              <a:extLst/>
            </a:blip>
            <a:stretch>
              <a:fillRect/>
            </a:stretch>
          </p:blipFill>
          <p:spPr>
            <a:xfrm>
              <a:off x="826254" y="194667"/>
              <a:ext cx="380685" cy="380684"/>
            </a:xfrm>
            <a:prstGeom prst="rect">
              <a:avLst/>
            </a:prstGeom>
            <a:ln w="12700" cap="flat">
              <a:noFill/>
              <a:miter lim="400000"/>
            </a:ln>
            <a:effectLst/>
          </p:spPr>
        </p:pic>
        <p:pic>
          <p:nvPicPr>
            <p:cNvPr id="383" name="hadoop.png"/>
            <p:cNvPicPr/>
            <p:nvPr/>
          </p:nvPicPr>
          <p:blipFill>
            <a:blip r:embed="rId18">
              <a:extLst/>
            </a:blip>
            <a:stretch>
              <a:fillRect/>
            </a:stretch>
          </p:blipFill>
          <p:spPr>
            <a:xfrm>
              <a:off x="540741" y="605630"/>
              <a:ext cx="386453" cy="289840"/>
            </a:xfrm>
            <a:prstGeom prst="rect">
              <a:avLst/>
            </a:prstGeom>
            <a:ln w="12700" cap="flat">
              <a:noFill/>
              <a:miter lim="400000"/>
            </a:ln>
            <a:effectLst/>
          </p:spPr>
        </p:pic>
        <p:pic>
          <p:nvPicPr>
            <p:cNvPr id="384" name="cloud.pdf"/>
            <p:cNvPicPr/>
            <p:nvPr/>
          </p:nvPicPr>
          <p:blipFill>
            <a:blip r:embed="rId19">
              <a:extLst/>
            </a:blip>
            <a:stretch>
              <a:fillRect/>
            </a:stretch>
          </p:blipFill>
          <p:spPr>
            <a:xfrm>
              <a:off x="0" y="0"/>
              <a:ext cx="1384307" cy="947948"/>
            </a:xfrm>
            <a:prstGeom prst="rect">
              <a:avLst/>
            </a:prstGeom>
            <a:ln w="12700" cap="flat">
              <a:noFill/>
              <a:miter lim="400000"/>
            </a:ln>
            <a:effectLst/>
          </p:spPr>
        </p:pic>
      </p:grpSp>
      <p:grpSp>
        <p:nvGrpSpPr>
          <p:cNvPr id="391" name="Group 391"/>
          <p:cNvGrpSpPr/>
          <p:nvPr/>
        </p:nvGrpSpPr>
        <p:grpSpPr>
          <a:xfrm>
            <a:off x="1358900" y="1118017"/>
            <a:ext cx="1353864" cy="927102"/>
            <a:chOff x="0" y="0"/>
            <a:chExt cx="1353863" cy="927100"/>
          </a:xfrm>
        </p:grpSpPr>
        <p:pic>
          <p:nvPicPr>
            <p:cNvPr id="386" name="Amazon_S3_Site.png"/>
            <p:cNvPicPr/>
            <p:nvPr/>
          </p:nvPicPr>
          <p:blipFill>
            <a:blip r:embed="rId15">
              <a:extLst/>
            </a:blip>
            <a:srcRect l="11154" t="28809" r="13639" b="32205"/>
            <a:stretch>
              <a:fillRect/>
            </a:stretch>
          </p:blipFill>
          <p:spPr>
            <a:xfrm>
              <a:off x="55000" y="393464"/>
              <a:ext cx="770010" cy="194619"/>
            </a:xfrm>
            <a:prstGeom prst="rect">
              <a:avLst/>
            </a:prstGeom>
            <a:ln w="12700" cap="flat">
              <a:noFill/>
              <a:miter lim="400000"/>
            </a:ln>
            <a:effectLst/>
          </p:spPr>
        </p:pic>
        <p:pic>
          <p:nvPicPr>
            <p:cNvPr id="387" name="aws-logo.png"/>
            <p:cNvPicPr/>
            <p:nvPr/>
          </p:nvPicPr>
          <p:blipFill>
            <a:blip r:embed="rId16">
              <a:extLst/>
            </a:blip>
            <a:srcRect l="813" t="27642" r="2439" b="27642"/>
            <a:stretch>
              <a:fillRect/>
            </a:stretch>
          </p:blipFill>
          <p:spPr>
            <a:xfrm>
              <a:off x="300387" y="177693"/>
              <a:ext cx="503468" cy="232696"/>
            </a:xfrm>
            <a:prstGeom prst="rect">
              <a:avLst/>
            </a:prstGeom>
            <a:ln w="12700" cap="flat">
              <a:noFill/>
              <a:miter lim="400000"/>
            </a:ln>
            <a:effectLst/>
          </p:spPr>
        </p:pic>
        <p:pic>
          <p:nvPicPr>
            <p:cNvPr id="388" name="dropbox.png"/>
            <p:cNvPicPr/>
            <p:nvPr/>
          </p:nvPicPr>
          <p:blipFill>
            <a:blip r:embed="rId17">
              <a:extLst/>
            </a:blip>
            <a:stretch>
              <a:fillRect/>
            </a:stretch>
          </p:blipFill>
          <p:spPr>
            <a:xfrm>
              <a:off x="808083" y="190386"/>
              <a:ext cx="372313" cy="372312"/>
            </a:xfrm>
            <a:prstGeom prst="rect">
              <a:avLst/>
            </a:prstGeom>
            <a:ln w="12700" cap="flat">
              <a:noFill/>
              <a:miter lim="400000"/>
            </a:ln>
            <a:effectLst/>
          </p:spPr>
        </p:pic>
        <p:pic>
          <p:nvPicPr>
            <p:cNvPr id="389" name="hadoop.png"/>
            <p:cNvPicPr/>
            <p:nvPr/>
          </p:nvPicPr>
          <p:blipFill>
            <a:blip r:embed="rId18">
              <a:extLst/>
            </a:blip>
            <a:stretch>
              <a:fillRect/>
            </a:stretch>
          </p:blipFill>
          <p:spPr>
            <a:xfrm>
              <a:off x="528850" y="592311"/>
              <a:ext cx="377954" cy="283466"/>
            </a:xfrm>
            <a:prstGeom prst="rect">
              <a:avLst/>
            </a:prstGeom>
            <a:ln w="12700" cap="flat">
              <a:noFill/>
              <a:miter lim="400000"/>
            </a:ln>
            <a:effectLst/>
          </p:spPr>
        </p:pic>
        <p:pic>
          <p:nvPicPr>
            <p:cNvPr id="390" name="cloud.pdf"/>
            <p:cNvPicPr/>
            <p:nvPr/>
          </p:nvPicPr>
          <p:blipFill>
            <a:blip r:embed="rId19">
              <a:extLst/>
            </a:blip>
            <a:stretch>
              <a:fillRect/>
            </a:stretch>
          </p:blipFill>
          <p:spPr>
            <a:xfrm>
              <a:off x="0" y="0"/>
              <a:ext cx="1353864" cy="927101"/>
            </a:xfrm>
            <a:prstGeom prst="rect">
              <a:avLst/>
            </a:prstGeom>
            <a:ln w="12700" cap="flat">
              <a:noFill/>
              <a:miter lim="400000"/>
            </a:ln>
            <a:effectLst/>
          </p:spPr>
        </p:pic>
      </p:grpSp>
      <p:sp>
        <p:nvSpPr>
          <p:cNvPr id="392" name="Shape 392"/>
          <p:cNvSpPr/>
          <p:nvPr/>
        </p:nvSpPr>
        <p:spPr>
          <a:xfrm>
            <a:off x="1990195" y="2323901"/>
            <a:ext cx="344026" cy="22226"/>
          </a:xfrm>
          <a:prstGeom prst="line">
            <a:avLst/>
          </a:prstGeom>
          <a:ln w="15875">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93" name="Shape 393"/>
          <p:cNvSpPr/>
          <p:nvPr/>
        </p:nvSpPr>
        <p:spPr>
          <a:xfrm flipV="1">
            <a:off x="1485900" y="2370402"/>
            <a:ext cx="287206" cy="194998"/>
          </a:xfrm>
          <a:prstGeom prst="line">
            <a:avLst/>
          </a:prstGeom>
          <a:ln w="15875">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94" name="Shape 394"/>
          <p:cNvSpPr/>
          <p:nvPr/>
        </p:nvSpPr>
        <p:spPr>
          <a:xfrm flipV="1">
            <a:off x="1859425" y="1999919"/>
            <a:ext cx="78450" cy="184614"/>
          </a:xfrm>
          <a:prstGeom prst="line">
            <a:avLst/>
          </a:prstGeom>
          <a:ln w="15875">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95" name="Shape 395"/>
          <p:cNvSpPr/>
          <p:nvPr/>
        </p:nvSpPr>
        <p:spPr>
          <a:xfrm>
            <a:off x="1746115" y="2184400"/>
            <a:ext cx="241570" cy="252720"/>
          </a:xfrm>
          <a:prstGeom prst="pentagon">
            <a:avLst/>
          </a:prstGeom>
          <a:ln w="15875">
            <a:solidFill/>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96" name="imgres?sa=X&amp;biw=1535&amp;bih=1217&amp;tbm=isch&amp;tbnid=b3ITotbcAWCqbM%3A&amp;imgrefurl=https%3A%2F%2Fgroupes.renater.fr%2Fwiki%2Fecogest%2F&amp;docid=ihZSUceQ9jjo7M&amp;imgurl=https%3A%2F%2Fgroupes.renater.fr%2Fwiki%2Fecog.png"/>
          <p:cNvPicPr/>
          <p:nvPr/>
        </p:nvPicPr>
        <p:blipFill>
          <a:blip r:embed="rId24">
            <a:extLst/>
          </a:blip>
          <a:stretch>
            <a:fillRect/>
          </a:stretch>
        </p:blipFill>
        <p:spPr>
          <a:xfrm>
            <a:off x="5886450" y="6350000"/>
            <a:ext cx="2165350" cy="39370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8" name="image-thermometre-i14717.png"/>
          <p:cNvPicPr/>
          <p:nvPr/>
        </p:nvPicPr>
        <p:blipFill>
          <a:blip r:embed="rId2">
            <a:extLst/>
          </a:blip>
          <a:stretch>
            <a:fillRect/>
          </a:stretch>
        </p:blipFill>
        <p:spPr>
          <a:xfrm>
            <a:off x="-431800" y="6426064"/>
            <a:ext cx="2146300" cy="3098936"/>
          </a:xfrm>
          <a:prstGeom prst="rect">
            <a:avLst/>
          </a:prstGeom>
          <a:ln w="12700">
            <a:miter lim="400000"/>
          </a:ln>
        </p:spPr>
      </p:pic>
      <p:sp>
        <p:nvSpPr>
          <p:cNvPr id="399" name="Shape 3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402" name="Group 402"/>
          <p:cNvGrpSpPr/>
          <p:nvPr/>
        </p:nvGrpSpPr>
        <p:grpSpPr>
          <a:xfrm>
            <a:off x="2108200" y="3403600"/>
            <a:ext cx="952500" cy="952500"/>
            <a:chOff x="0" y="0"/>
            <a:chExt cx="952499" cy="952499"/>
          </a:xfrm>
        </p:grpSpPr>
        <p:pic>
          <p:nvPicPr>
            <p:cNvPr id="400" name="droppedImage.pdf"/>
            <p:cNvPicPr/>
            <p:nvPr/>
          </p:nvPicPr>
          <p:blipFill>
            <a:blip r:embed="rId3">
              <a:extLst/>
            </a:blip>
            <a:stretch>
              <a:fillRect/>
            </a:stretch>
          </p:blipFill>
          <p:spPr>
            <a:xfrm>
              <a:off x="0" y="0"/>
              <a:ext cx="952500" cy="952500"/>
            </a:xfrm>
            <a:prstGeom prst="rect">
              <a:avLst/>
            </a:prstGeom>
            <a:ln w="12700" cap="flat">
              <a:noFill/>
              <a:miter lim="400000"/>
            </a:ln>
            <a:effectLst/>
          </p:spPr>
        </p:pic>
        <p:sp>
          <p:nvSpPr>
            <p:cNvPr id="401" name="Shape 401"/>
            <p:cNvSpPr/>
            <p:nvPr/>
          </p:nvSpPr>
          <p:spPr>
            <a:xfrm>
              <a:off x="228191" y="4016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Alice</a:t>
              </a:r>
            </a:p>
          </p:txBody>
        </p:sp>
      </p:grpSp>
      <p:pic>
        <p:nvPicPr>
          <p:cNvPr id="403" name="droppedImage.png"/>
          <p:cNvPicPr/>
          <p:nvPr/>
        </p:nvPicPr>
        <p:blipFill>
          <a:blip r:embed="rId4">
            <a:extLst/>
          </a:blip>
          <a:stretch>
            <a:fillRect/>
          </a:stretch>
        </p:blipFill>
        <p:spPr>
          <a:xfrm>
            <a:off x="2858755" y="3454399"/>
            <a:ext cx="970030" cy="1371601"/>
          </a:xfrm>
          <a:prstGeom prst="rect">
            <a:avLst/>
          </a:prstGeom>
          <a:ln w="12700">
            <a:miter lim="400000"/>
          </a:ln>
        </p:spPr>
      </p:pic>
      <p:sp>
        <p:nvSpPr>
          <p:cNvPr id="404" name="Shape 404"/>
          <p:cNvSpPr/>
          <p:nvPr/>
        </p:nvSpPr>
        <p:spPr>
          <a:xfrm flipH="1" flipV="1">
            <a:off x="3636924" y="4185338"/>
            <a:ext cx="525329" cy="175047"/>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grpSp>
        <p:nvGrpSpPr>
          <p:cNvPr id="407" name="Group 407"/>
          <p:cNvGrpSpPr/>
          <p:nvPr/>
        </p:nvGrpSpPr>
        <p:grpSpPr>
          <a:xfrm>
            <a:off x="237066" y="4648200"/>
            <a:ext cx="952501" cy="952500"/>
            <a:chOff x="0" y="0"/>
            <a:chExt cx="952500" cy="952500"/>
          </a:xfrm>
        </p:grpSpPr>
        <p:pic>
          <p:nvPicPr>
            <p:cNvPr id="405" name="droppedImage.pdf"/>
            <p:cNvPicPr/>
            <p:nvPr/>
          </p:nvPicPr>
          <p:blipFill>
            <a:blip r:embed="rId5">
              <a:extLst/>
            </a:blip>
            <a:stretch>
              <a:fillRect/>
            </a:stretch>
          </p:blipFill>
          <p:spPr>
            <a:xfrm>
              <a:off x="0" y="0"/>
              <a:ext cx="952500" cy="952500"/>
            </a:xfrm>
            <a:prstGeom prst="rect">
              <a:avLst/>
            </a:prstGeom>
            <a:ln w="12700" cap="flat">
              <a:noFill/>
              <a:miter lim="400000"/>
            </a:ln>
            <a:effectLst/>
          </p:spPr>
        </p:pic>
        <p:sp>
          <p:nvSpPr>
            <p:cNvPr id="406" name="Shape 406"/>
            <p:cNvSpPr/>
            <p:nvPr/>
          </p:nvSpPr>
          <p:spPr>
            <a:xfrm>
              <a:off x="242006" y="431800"/>
              <a:ext cx="50158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Duke</a:t>
              </a:r>
            </a:p>
          </p:txBody>
        </p:sp>
      </p:grpSp>
      <p:grpSp>
        <p:nvGrpSpPr>
          <p:cNvPr id="410" name="Group 410"/>
          <p:cNvGrpSpPr/>
          <p:nvPr/>
        </p:nvGrpSpPr>
        <p:grpSpPr>
          <a:xfrm>
            <a:off x="986366" y="4305300"/>
            <a:ext cx="979013" cy="1384301"/>
            <a:chOff x="0" y="0"/>
            <a:chExt cx="979011" cy="1384300"/>
          </a:xfrm>
        </p:grpSpPr>
        <p:pic>
          <p:nvPicPr>
            <p:cNvPr id="408" name="droppedImage.png"/>
            <p:cNvPicPr/>
            <p:nvPr/>
          </p:nvPicPr>
          <p:blipFill>
            <a:blip r:embed="rId4">
              <a:extLst/>
            </a:blip>
            <a:stretch>
              <a:fillRect/>
            </a:stretch>
          </p:blipFill>
          <p:spPr>
            <a:xfrm>
              <a:off x="0" y="0"/>
              <a:ext cx="979012" cy="1384301"/>
            </a:xfrm>
            <a:prstGeom prst="rect">
              <a:avLst/>
            </a:prstGeom>
            <a:ln w="12700" cap="flat">
              <a:noFill/>
              <a:miter lim="400000"/>
            </a:ln>
            <a:effectLst/>
          </p:spPr>
        </p:pic>
        <p:sp>
          <p:nvSpPr>
            <p:cNvPr id="409" name="Shape 409"/>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411" name="Shape 411"/>
          <p:cNvSpPr/>
          <p:nvPr/>
        </p:nvSpPr>
        <p:spPr>
          <a:xfrm flipH="1" flipV="1">
            <a:off x="1790700" y="5041900"/>
            <a:ext cx="1814398" cy="127364"/>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grpSp>
        <p:nvGrpSpPr>
          <p:cNvPr id="414" name="Group 414"/>
          <p:cNvGrpSpPr/>
          <p:nvPr/>
        </p:nvGrpSpPr>
        <p:grpSpPr>
          <a:xfrm>
            <a:off x="266700" y="8477250"/>
            <a:ext cx="2591923" cy="812800"/>
            <a:chOff x="0" y="0"/>
            <a:chExt cx="2591922" cy="812800"/>
          </a:xfrm>
        </p:grpSpPr>
        <p:sp>
          <p:nvSpPr>
            <p:cNvPr id="412" name="Shape 412"/>
            <p:cNvSpPr/>
            <p:nvPr/>
          </p:nvSpPr>
          <p:spPr>
            <a:xfrm>
              <a:off x="0" y="6350"/>
              <a:ext cx="648272" cy="24543"/>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413" name="Shape 413"/>
            <p:cNvSpPr/>
            <p:nvPr/>
          </p:nvSpPr>
          <p:spPr>
            <a:xfrm>
              <a:off x="280522" y="0"/>
              <a:ext cx="2311401" cy="8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vl1pPr>
            </a:lstStyle>
            <a:p>
              <a:pPr lvl="0">
                <a:defRPr sz="1800"/>
              </a:pPr>
              <a:r>
                <a:rPr sz="2400"/>
                <a:t>Users’ energy footprint</a:t>
              </a:r>
            </a:p>
          </p:txBody>
        </p:sp>
      </p:grpSp>
      <p:sp>
        <p:nvSpPr>
          <p:cNvPr id="415" name="Shape 415"/>
          <p:cNvSpPr/>
          <p:nvPr/>
        </p:nvSpPr>
        <p:spPr>
          <a:xfrm>
            <a:off x="101600" y="63500"/>
            <a:ext cx="12763500" cy="1409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defRPr sz="6400"/>
            </a:lvl1pPr>
          </a:lstStyle>
          <a:p>
            <a:pPr lvl="0">
              <a:defRPr sz="1800"/>
            </a:pPr>
            <a:r>
              <a:rPr sz="6400"/>
              <a:t>The Discovery Initiative </a:t>
            </a:r>
          </a:p>
        </p:txBody>
      </p:sp>
      <p:pic>
        <p:nvPicPr>
          <p:cNvPr id="416" name="cloud.pdf"/>
          <p:cNvPicPr/>
          <p:nvPr/>
        </p:nvPicPr>
        <p:blipFill>
          <a:blip r:embed="rId6">
            <a:extLst/>
          </a:blip>
          <a:stretch>
            <a:fillRect/>
          </a:stretch>
        </p:blipFill>
        <p:spPr>
          <a:xfrm>
            <a:off x="3568700" y="3911600"/>
            <a:ext cx="2763360" cy="1892300"/>
          </a:xfrm>
          <a:prstGeom prst="rect">
            <a:avLst/>
          </a:prstGeom>
          <a:ln w="12700">
            <a:miter lim="400000"/>
          </a:ln>
        </p:spPr>
      </p:pic>
      <p:pic>
        <p:nvPicPr>
          <p:cNvPr id="417" name="200px-Orange_logo.svg.png"/>
          <p:cNvPicPr/>
          <p:nvPr/>
        </p:nvPicPr>
        <p:blipFill>
          <a:blip r:embed="rId7">
            <a:extLst/>
          </a:blip>
          <a:stretch>
            <a:fillRect/>
          </a:stretch>
        </p:blipFill>
        <p:spPr>
          <a:xfrm>
            <a:off x="4546600" y="4762500"/>
            <a:ext cx="800100" cy="800100"/>
          </a:xfrm>
          <a:prstGeom prst="rect">
            <a:avLst/>
          </a:prstGeom>
          <a:ln w="12700">
            <a:miter lim="400000"/>
          </a:ln>
        </p:spPr>
      </p:pic>
      <p:grpSp>
        <p:nvGrpSpPr>
          <p:cNvPr id="420" name="Group 420"/>
          <p:cNvGrpSpPr/>
          <p:nvPr/>
        </p:nvGrpSpPr>
        <p:grpSpPr>
          <a:xfrm>
            <a:off x="3860800" y="4546600"/>
            <a:ext cx="1803400" cy="266700"/>
            <a:chOff x="0" y="0"/>
            <a:chExt cx="1803400" cy="266700"/>
          </a:xfrm>
        </p:grpSpPr>
        <p:sp>
          <p:nvSpPr>
            <p:cNvPr id="418" name="Shape 418"/>
            <p:cNvSpPr/>
            <p:nvPr/>
          </p:nvSpPr>
          <p:spPr>
            <a:xfrm>
              <a:off x="0" y="0"/>
              <a:ext cx="1803400" cy="266700"/>
            </a:xfrm>
            <a:prstGeom prst="leftRightArrow">
              <a:avLst>
                <a:gd name="adj1" fmla="val 32195"/>
                <a:gd name="adj2" fmla="val 167619"/>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419" name="Shape 419"/>
            <p:cNvSpPr/>
            <p:nvPr/>
          </p:nvSpPr>
          <p:spPr>
            <a:xfrm>
              <a:off x="321186" y="25400"/>
              <a:ext cx="1161028"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nvGrpSpPr>
          <p:cNvPr id="425" name="Group 425"/>
          <p:cNvGrpSpPr/>
          <p:nvPr/>
        </p:nvGrpSpPr>
        <p:grpSpPr>
          <a:xfrm>
            <a:off x="495300" y="7454900"/>
            <a:ext cx="228600" cy="558800"/>
            <a:chOff x="0" y="0"/>
            <a:chExt cx="228599" cy="558799"/>
          </a:xfrm>
        </p:grpSpPr>
        <p:grpSp>
          <p:nvGrpSpPr>
            <p:cNvPr id="423" name="Group 423"/>
            <p:cNvGrpSpPr/>
            <p:nvPr/>
          </p:nvGrpSpPr>
          <p:grpSpPr>
            <a:xfrm>
              <a:off x="0" y="152400"/>
              <a:ext cx="215901" cy="406400"/>
              <a:chOff x="0" y="0"/>
              <a:chExt cx="215900" cy="406399"/>
            </a:xfrm>
          </p:grpSpPr>
          <p:sp>
            <p:nvSpPr>
              <p:cNvPr id="421" name="Shape 421"/>
              <p:cNvSpPr/>
              <p:nvPr/>
            </p:nvSpPr>
            <p:spPr>
              <a:xfrm>
                <a:off x="21561" y="0"/>
                <a:ext cx="194340" cy="346636"/>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22" name="Shape 422"/>
              <p:cNvSpPr/>
              <p:nvPr/>
            </p:nvSpPr>
            <p:spPr>
              <a:xfrm>
                <a:off x="0" y="59764"/>
                <a:ext cx="179986" cy="346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lvl="0"/>
                <a:r>
                  <a:t>-</a:t>
                </a:r>
              </a:p>
            </p:txBody>
          </p:sp>
        </p:grpSp>
        <p:sp>
          <p:nvSpPr>
            <p:cNvPr id="424" name="Shape 424"/>
            <p:cNvSpPr/>
            <p:nvPr/>
          </p:nvSpPr>
          <p:spPr>
            <a:xfrm>
              <a:off x="152400" y="0"/>
              <a:ext cx="76200" cy="3683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428" name="Group 428"/>
          <p:cNvGrpSpPr/>
          <p:nvPr/>
        </p:nvGrpSpPr>
        <p:grpSpPr>
          <a:xfrm>
            <a:off x="456062" y="7759700"/>
            <a:ext cx="241301" cy="558801"/>
            <a:chOff x="0" y="0"/>
            <a:chExt cx="241300" cy="558800"/>
          </a:xfrm>
        </p:grpSpPr>
        <p:sp>
          <p:nvSpPr>
            <p:cNvPr id="426" name="Shape 426"/>
            <p:cNvSpPr/>
            <p:nvPr/>
          </p:nvSpPr>
          <p:spPr>
            <a:xfrm>
              <a:off x="36165" y="0"/>
              <a:ext cx="205136" cy="476624"/>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27" name="Shape 427"/>
            <p:cNvSpPr/>
            <p:nvPr/>
          </p:nvSpPr>
          <p:spPr>
            <a:xfrm>
              <a:off x="0" y="82176"/>
              <a:ext cx="189986" cy="476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lvl="0"/>
              <a:r>
                <a:t>-</a:t>
              </a:r>
            </a:p>
          </p:txBody>
        </p:sp>
      </p:grpSp>
      <p:sp>
        <p:nvSpPr>
          <p:cNvPr id="429" name="Shape 429"/>
          <p:cNvSpPr/>
          <p:nvPr/>
        </p:nvSpPr>
        <p:spPr>
          <a:xfrm>
            <a:off x="177799" y="7404100"/>
            <a:ext cx="863601" cy="1270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50800">
            <a:solidFill>
              <a:srgbClr val="B51A00"/>
            </a:solidFill>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30" name="Shape 430"/>
          <p:cNvSpPr/>
          <p:nvPr/>
        </p:nvSpPr>
        <p:spPr>
          <a:xfrm>
            <a:off x="5689600" y="4292600"/>
            <a:ext cx="3365500" cy="1384300"/>
          </a:xfrm>
          <a:prstGeom prst="leftRightArrow">
            <a:avLst>
              <a:gd name="adj1" fmla="val 32195"/>
              <a:gd name="adj2" fmla="val 32294"/>
            </a:avLst>
          </a:prstGeom>
          <a:solidFill>
            <a:srgbClr val="B51A00"/>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DISCOVERY Network</a:t>
            </a:r>
          </a:p>
        </p:txBody>
      </p:sp>
      <p:sp>
        <p:nvSpPr>
          <p:cNvPr id="431" name="Shape 431"/>
          <p:cNvSpPr/>
          <p:nvPr/>
        </p:nvSpPr>
        <p:spPr>
          <a:xfrm flipH="1" flipV="1">
            <a:off x="3644900" y="4165600"/>
            <a:ext cx="1179116" cy="45052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sp>
        <p:nvSpPr>
          <p:cNvPr id="432" name="Shape 432"/>
          <p:cNvSpPr/>
          <p:nvPr/>
        </p:nvSpPr>
        <p:spPr>
          <a:xfrm flipH="1" flipV="1">
            <a:off x="1790699" y="5041903"/>
            <a:ext cx="2740490" cy="168008"/>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p>
        </p:txBody>
      </p:sp>
      <p:grpSp>
        <p:nvGrpSpPr>
          <p:cNvPr id="523" name="Group 523"/>
          <p:cNvGrpSpPr/>
          <p:nvPr/>
        </p:nvGrpSpPr>
        <p:grpSpPr>
          <a:xfrm>
            <a:off x="1422400" y="1422399"/>
            <a:ext cx="11290301" cy="7988301"/>
            <a:chOff x="0" y="0"/>
            <a:chExt cx="11290300" cy="7988300"/>
          </a:xfrm>
        </p:grpSpPr>
        <p:grpSp>
          <p:nvGrpSpPr>
            <p:cNvPr id="514" name="Group 514"/>
            <p:cNvGrpSpPr/>
            <p:nvPr/>
          </p:nvGrpSpPr>
          <p:grpSpPr>
            <a:xfrm>
              <a:off x="0" y="-1"/>
              <a:ext cx="11290301" cy="7988301"/>
              <a:chOff x="0" y="0"/>
              <a:chExt cx="11290300" cy="7988300"/>
            </a:xfrm>
          </p:grpSpPr>
          <p:pic>
            <p:nvPicPr>
              <p:cNvPr id="433" name="cloud.pdf"/>
              <p:cNvPicPr/>
              <p:nvPr/>
            </p:nvPicPr>
            <p:blipFill>
              <a:blip r:embed="rId6">
                <a:extLst/>
              </a:blip>
              <a:stretch>
                <a:fillRect/>
              </a:stretch>
            </p:blipFill>
            <p:spPr>
              <a:xfrm>
                <a:off x="1612900" y="4457700"/>
                <a:ext cx="2114249" cy="1447801"/>
              </a:xfrm>
              <a:prstGeom prst="rect">
                <a:avLst/>
              </a:prstGeom>
              <a:ln w="12700" cap="flat">
                <a:noFill/>
                <a:miter lim="400000"/>
              </a:ln>
              <a:effectLst/>
            </p:spPr>
          </p:pic>
          <p:pic>
            <p:nvPicPr>
              <p:cNvPr id="434" name="cloud.pdf"/>
              <p:cNvPicPr/>
              <p:nvPr/>
            </p:nvPicPr>
            <p:blipFill>
              <a:blip r:embed="rId6">
                <a:extLst/>
              </a:blip>
              <a:stretch>
                <a:fillRect/>
              </a:stretch>
            </p:blipFill>
            <p:spPr>
              <a:xfrm>
                <a:off x="7594600" y="4025900"/>
                <a:ext cx="2002972" cy="1371601"/>
              </a:xfrm>
              <a:prstGeom prst="rect">
                <a:avLst/>
              </a:prstGeom>
              <a:ln w="12700" cap="flat">
                <a:noFill/>
                <a:miter lim="400000"/>
              </a:ln>
              <a:effectLst/>
            </p:spPr>
          </p:pic>
          <p:grpSp>
            <p:nvGrpSpPr>
              <p:cNvPr id="513" name="Group 513"/>
              <p:cNvGrpSpPr/>
              <p:nvPr/>
            </p:nvGrpSpPr>
            <p:grpSpPr>
              <a:xfrm>
                <a:off x="0" y="-1"/>
                <a:ext cx="11290300" cy="7988301"/>
                <a:chOff x="0" y="0"/>
                <a:chExt cx="11290299" cy="7988300"/>
              </a:xfrm>
            </p:grpSpPr>
            <p:grpSp>
              <p:nvGrpSpPr>
                <p:cNvPr id="443" name="Group 443"/>
                <p:cNvGrpSpPr/>
                <p:nvPr/>
              </p:nvGrpSpPr>
              <p:grpSpPr>
                <a:xfrm>
                  <a:off x="0" y="5346700"/>
                  <a:ext cx="1900104" cy="1435100"/>
                  <a:chOff x="0" y="0"/>
                  <a:chExt cx="1900103" cy="1435100"/>
                </a:xfrm>
              </p:grpSpPr>
              <p:grpSp>
                <p:nvGrpSpPr>
                  <p:cNvPr id="439" name="Group 439"/>
                  <p:cNvGrpSpPr/>
                  <p:nvPr/>
                </p:nvGrpSpPr>
                <p:grpSpPr>
                  <a:xfrm>
                    <a:off x="0" y="297704"/>
                    <a:ext cx="1900104" cy="1137396"/>
                    <a:chOff x="0" y="0"/>
                    <a:chExt cx="1900103" cy="1137395"/>
                  </a:xfrm>
                </p:grpSpPr>
                <p:grpSp>
                  <p:nvGrpSpPr>
                    <p:cNvPr id="437" name="Group 437"/>
                    <p:cNvGrpSpPr/>
                    <p:nvPr/>
                  </p:nvGrpSpPr>
                  <p:grpSpPr>
                    <a:xfrm>
                      <a:off x="0" y="184895"/>
                      <a:ext cx="952500" cy="952501"/>
                      <a:chOff x="0" y="0"/>
                      <a:chExt cx="952500" cy="952500"/>
                    </a:xfrm>
                  </p:grpSpPr>
                  <p:pic>
                    <p:nvPicPr>
                      <p:cNvPr id="435" name="droppedImage-filtered.png"/>
                      <p:cNvPicPr/>
                      <p:nvPr/>
                    </p:nvPicPr>
                    <p:blipFill>
                      <a:blip r:embed="rId8">
                        <a:extLst/>
                      </a:blip>
                      <a:stretch>
                        <a:fillRect/>
                      </a:stretch>
                    </p:blipFill>
                    <p:spPr>
                      <a:xfrm>
                        <a:off x="0" y="0"/>
                        <a:ext cx="952500" cy="952500"/>
                      </a:xfrm>
                      <a:prstGeom prst="rect">
                        <a:avLst/>
                      </a:prstGeom>
                      <a:ln w="12700" cap="flat">
                        <a:noFill/>
                        <a:miter lim="400000"/>
                      </a:ln>
                      <a:effectLst/>
                    </p:spPr>
                  </p:pic>
                  <p:sp>
                    <p:nvSpPr>
                      <p:cNvPr id="436" name="Shape 436"/>
                      <p:cNvSpPr/>
                      <p:nvPr/>
                    </p:nvSpPr>
                    <p:spPr>
                      <a:xfrm>
                        <a:off x="263214" y="406400"/>
                        <a:ext cx="48457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Paula</a:t>
                        </a:r>
                      </a:p>
                    </p:txBody>
                  </p:sp>
                </p:grpSp>
                <p:sp>
                  <p:nvSpPr>
                    <p:cNvPr id="438" name="Shape 438"/>
                    <p:cNvSpPr/>
                    <p:nvPr/>
                  </p:nvSpPr>
                  <p:spPr>
                    <a:xfrm flipH="1">
                      <a:off x="1473200" y="0"/>
                      <a:ext cx="426904" cy="95996"/>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442" name="Group 442"/>
                  <p:cNvGrpSpPr/>
                  <p:nvPr/>
                </p:nvGrpSpPr>
                <p:grpSpPr>
                  <a:xfrm>
                    <a:off x="660400" y="0"/>
                    <a:ext cx="979012" cy="1384301"/>
                    <a:chOff x="0" y="0"/>
                    <a:chExt cx="979011" cy="1384300"/>
                  </a:xfrm>
                </p:grpSpPr>
                <p:pic>
                  <p:nvPicPr>
                    <p:cNvPr id="440" name="droppedImage.png"/>
                    <p:cNvPicPr/>
                    <p:nvPr/>
                  </p:nvPicPr>
                  <p:blipFill>
                    <a:blip r:embed="rId4">
                      <a:extLst/>
                    </a:blip>
                    <a:stretch>
                      <a:fillRect/>
                    </a:stretch>
                  </p:blipFill>
                  <p:spPr>
                    <a:xfrm>
                      <a:off x="0" y="0"/>
                      <a:ext cx="979012" cy="1384301"/>
                    </a:xfrm>
                    <a:prstGeom prst="rect">
                      <a:avLst/>
                    </a:prstGeom>
                    <a:ln w="12700" cap="flat">
                      <a:noFill/>
                      <a:miter lim="400000"/>
                    </a:ln>
                    <a:effectLst/>
                  </p:spPr>
                </p:pic>
                <p:sp>
                  <p:nvSpPr>
                    <p:cNvPr id="441" name="Shape 441"/>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pic>
              <p:nvPicPr>
                <p:cNvPr id="444" name="File-Deutsche_Telekom.png"/>
                <p:cNvPicPr/>
                <p:nvPr/>
              </p:nvPicPr>
              <p:blipFill>
                <a:blip r:embed="rId9">
                  <a:extLst/>
                </a:blip>
                <a:stretch>
                  <a:fillRect/>
                </a:stretch>
              </p:blipFill>
              <p:spPr>
                <a:xfrm>
                  <a:off x="1905000" y="5080000"/>
                  <a:ext cx="1549401" cy="272990"/>
                </a:xfrm>
                <a:prstGeom prst="rect">
                  <a:avLst/>
                </a:prstGeom>
                <a:ln w="12700" cap="flat">
                  <a:noFill/>
                  <a:miter lim="400000"/>
                </a:ln>
                <a:effectLst/>
              </p:spPr>
            </p:pic>
            <p:grpSp>
              <p:nvGrpSpPr>
                <p:cNvPr id="447" name="Group 447"/>
                <p:cNvGrpSpPr/>
                <p:nvPr/>
              </p:nvGrpSpPr>
              <p:grpSpPr>
                <a:xfrm>
                  <a:off x="1790700" y="4800600"/>
                  <a:ext cx="1803400" cy="266700"/>
                  <a:chOff x="0" y="0"/>
                  <a:chExt cx="1803400" cy="266700"/>
                </a:xfrm>
              </p:grpSpPr>
              <p:sp>
                <p:nvSpPr>
                  <p:cNvPr id="445" name="Shape 445"/>
                  <p:cNvSpPr/>
                  <p:nvPr/>
                </p:nvSpPr>
                <p:spPr>
                  <a:xfrm>
                    <a:off x="0" y="0"/>
                    <a:ext cx="1803400" cy="266700"/>
                  </a:xfrm>
                  <a:prstGeom prst="leftRightArrow">
                    <a:avLst>
                      <a:gd name="adj1" fmla="val 32195"/>
                      <a:gd name="adj2" fmla="val 167619"/>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446" name="Shape 446"/>
                  <p:cNvSpPr/>
                  <p:nvPr/>
                </p:nvSpPr>
                <p:spPr>
                  <a:xfrm>
                    <a:off x="321186" y="25400"/>
                    <a:ext cx="1161028"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nvGrpSpPr>
                <p:cNvPr id="512" name="Group 512"/>
                <p:cNvGrpSpPr/>
                <p:nvPr/>
              </p:nvGrpSpPr>
              <p:grpSpPr>
                <a:xfrm>
                  <a:off x="3492500" y="-1"/>
                  <a:ext cx="7797800" cy="7988301"/>
                  <a:chOff x="0" y="0"/>
                  <a:chExt cx="7797800" cy="7988300"/>
                </a:xfrm>
              </p:grpSpPr>
              <p:grpSp>
                <p:nvGrpSpPr>
                  <p:cNvPr id="508" name="Group 508"/>
                  <p:cNvGrpSpPr/>
                  <p:nvPr/>
                </p:nvGrpSpPr>
                <p:grpSpPr>
                  <a:xfrm>
                    <a:off x="0" y="-1"/>
                    <a:ext cx="7797800" cy="7988301"/>
                    <a:chOff x="0" y="0"/>
                    <a:chExt cx="7797800" cy="7988300"/>
                  </a:xfrm>
                </p:grpSpPr>
                <p:pic>
                  <p:nvPicPr>
                    <p:cNvPr id="448" name="Telefonica.png"/>
                    <p:cNvPicPr/>
                    <p:nvPr/>
                  </p:nvPicPr>
                  <p:blipFill>
                    <a:blip r:embed="rId10">
                      <a:extLst/>
                    </a:blip>
                    <a:srcRect l="0" t="26666" r="1333" b="32000"/>
                    <a:stretch>
                      <a:fillRect/>
                    </a:stretch>
                  </p:blipFill>
                  <p:spPr>
                    <a:xfrm>
                      <a:off x="4660900" y="4356100"/>
                      <a:ext cx="939800" cy="393700"/>
                    </a:xfrm>
                    <a:prstGeom prst="rect">
                      <a:avLst/>
                    </a:prstGeom>
                    <a:ln w="12700" cap="flat">
                      <a:noFill/>
                      <a:miter lim="400000"/>
                    </a:ln>
                    <a:effectLst/>
                  </p:spPr>
                </p:pic>
                <p:grpSp>
                  <p:nvGrpSpPr>
                    <p:cNvPr id="507" name="Group 507"/>
                    <p:cNvGrpSpPr/>
                    <p:nvPr/>
                  </p:nvGrpSpPr>
                  <p:grpSpPr>
                    <a:xfrm>
                      <a:off x="0" y="-1"/>
                      <a:ext cx="7797800" cy="7988301"/>
                      <a:chOff x="0" y="0"/>
                      <a:chExt cx="7797800" cy="7988300"/>
                    </a:xfrm>
                  </p:grpSpPr>
                  <p:pic>
                    <p:nvPicPr>
                      <p:cNvPr id="449" name="att_logo.png"/>
                      <p:cNvPicPr/>
                      <p:nvPr/>
                    </p:nvPicPr>
                    <p:blipFill>
                      <a:blip r:embed="rId11">
                        <a:extLst/>
                      </a:blip>
                      <a:stretch>
                        <a:fillRect/>
                      </a:stretch>
                    </p:blipFill>
                    <p:spPr>
                      <a:xfrm>
                        <a:off x="1358676" y="4559299"/>
                        <a:ext cx="1714724" cy="990601"/>
                      </a:xfrm>
                      <a:prstGeom prst="rect">
                        <a:avLst/>
                      </a:prstGeom>
                      <a:ln w="12700" cap="flat">
                        <a:noFill/>
                        <a:miter lim="400000"/>
                      </a:ln>
                      <a:effectLst/>
                    </p:spPr>
                  </p:pic>
                  <p:grpSp>
                    <p:nvGrpSpPr>
                      <p:cNvPr id="452" name="Group 452"/>
                      <p:cNvGrpSpPr/>
                      <p:nvPr/>
                    </p:nvGrpSpPr>
                    <p:grpSpPr>
                      <a:xfrm>
                        <a:off x="1892300" y="2895600"/>
                        <a:ext cx="1803400" cy="266700"/>
                        <a:chOff x="0" y="0"/>
                        <a:chExt cx="1803400" cy="266700"/>
                      </a:xfrm>
                    </p:grpSpPr>
                    <p:sp>
                      <p:nvSpPr>
                        <p:cNvPr id="450" name="Shape 450"/>
                        <p:cNvSpPr/>
                        <p:nvPr/>
                      </p:nvSpPr>
                      <p:spPr>
                        <a:xfrm>
                          <a:off x="0" y="0"/>
                          <a:ext cx="1803400" cy="266700"/>
                        </a:xfrm>
                        <a:prstGeom prst="leftRightArrow">
                          <a:avLst>
                            <a:gd name="adj1" fmla="val 32195"/>
                            <a:gd name="adj2" fmla="val 167619"/>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451" name="Shape 451"/>
                        <p:cNvSpPr/>
                        <p:nvPr/>
                      </p:nvSpPr>
                      <p:spPr>
                        <a:xfrm>
                          <a:off x="321186" y="25400"/>
                          <a:ext cx="1161028"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nvGrpSpPr>
                      <p:cNvPr id="506" name="Group 506"/>
                      <p:cNvGrpSpPr/>
                      <p:nvPr/>
                    </p:nvGrpSpPr>
                    <p:grpSpPr>
                      <a:xfrm>
                        <a:off x="0" y="-1"/>
                        <a:ext cx="7797800" cy="7988301"/>
                        <a:chOff x="0" y="0"/>
                        <a:chExt cx="7797800" cy="7988300"/>
                      </a:xfrm>
                    </p:grpSpPr>
                    <p:sp>
                      <p:nvSpPr>
                        <p:cNvPr id="453" name="Shape 453"/>
                        <p:cNvSpPr/>
                        <p:nvPr/>
                      </p:nvSpPr>
                      <p:spPr>
                        <a:xfrm>
                          <a:off x="762000" y="2870200"/>
                          <a:ext cx="3365500" cy="1384300"/>
                        </a:xfrm>
                        <a:prstGeom prst="leftRightArrow">
                          <a:avLst>
                            <a:gd name="adj1" fmla="val 32195"/>
                            <a:gd name="adj2" fmla="val 32294"/>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DISCOVERY Network</a:t>
                          </a:r>
                        </a:p>
                      </p:txBody>
                    </p:sp>
                    <p:grpSp>
                      <p:nvGrpSpPr>
                        <p:cNvPr id="505" name="Group 505"/>
                        <p:cNvGrpSpPr/>
                        <p:nvPr/>
                      </p:nvGrpSpPr>
                      <p:grpSpPr>
                        <a:xfrm>
                          <a:off x="0" y="-1"/>
                          <a:ext cx="7797800" cy="7988301"/>
                          <a:chOff x="0" y="0"/>
                          <a:chExt cx="7797800" cy="7988300"/>
                        </a:xfrm>
                      </p:grpSpPr>
                      <p:sp>
                        <p:nvSpPr>
                          <p:cNvPr id="454" name="Shape 454"/>
                          <p:cNvSpPr/>
                          <p:nvPr/>
                        </p:nvSpPr>
                        <p:spPr>
                          <a:xfrm>
                            <a:off x="0" y="4902200"/>
                            <a:ext cx="4432300" cy="1384300"/>
                          </a:xfrm>
                          <a:prstGeom prst="leftRightArrow">
                            <a:avLst>
                              <a:gd name="adj1" fmla="val 32195"/>
                              <a:gd name="adj2" fmla="val 32294"/>
                            </a:avLst>
                          </a:prstGeom>
                          <a:solidFill>
                            <a:srgbClr val="B51A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DISCOVERY Network</a:t>
                            </a:r>
                          </a:p>
                        </p:txBody>
                      </p:sp>
                      <p:grpSp>
                        <p:nvGrpSpPr>
                          <p:cNvPr id="504" name="Group 504"/>
                          <p:cNvGrpSpPr/>
                          <p:nvPr/>
                        </p:nvGrpSpPr>
                        <p:grpSpPr>
                          <a:xfrm>
                            <a:off x="520700" y="-1"/>
                            <a:ext cx="7277100" cy="7988302"/>
                            <a:chOff x="0" y="0"/>
                            <a:chExt cx="7277100" cy="7988300"/>
                          </a:xfrm>
                        </p:grpSpPr>
                        <p:grpSp>
                          <p:nvGrpSpPr>
                            <p:cNvPr id="464" name="Group 464"/>
                            <p:cNvGrpSpPr/>
                            <p:nvPr/>
                          </p:nvGrpSpPr>
                          <p:grpSpPr>
                            <a:xfrm>
                              <a:off x="0" y="3695700"/>
                              <a:ext cx="3393925" cy="4292601"/>
                              <a:chOff x="0" y="0"/>
                              <a:chExt cx="3393924" cy="4292600"/>
                            </a:xfrm>
                          </p:grpSpPr>
                          <p:pic>
                            <p:nvPicPr>
                              <p:cNvPr id="455" name="droppedImage.pdf"/>
                              <p:cNvPicPr/>
                              <p:nvPr/>
                            </p:nvPicPr>
                            <p:blipFill>
                              <a:blip r:embed="rId5">
                                <a:extLst/>
                              </a:blip>
                              <a:stretch>
                                <a:fillRect/>
                              </a:stretch>
                            </p:blipFill>
                            <p:spPr>
                              <a:xfrm>
                                <a:off x="1422400" y="3289300"/>
                                <a:ext cx="952500" cy="952500"/>
                              </a:xfrm>
                              <a:prstGeom prst="rect">
                                <a:avLst/>
                              </a:prstGeom>
                              <a:ln w="12700" cap="flat">
                                <a:noFill/>
                                <a:miter lim="400000"/>
                              </a:ln>
                              <a:effectLst/>
                            </p:spPr>
                          </p:pic>
                          <p:sp>
                            <p:nvSpPr>
                              <p:cNvPr id="456" name="Shape 456"/>
                              <p:cNvSpPr/>
                              <p:nvPr/>
                            </p:nvSpPr>
                            <p:spPr>
                              <a:xfrm>
                                <a:off x="1687388" y="3721100"/>
                                <a:ext cx="430226"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Tom</a:t>
                                </a:r>
                              </a:p>
                            </p:txBody>
                          </p:sp>
                          <p:grpSp>
                            <p:nvGrpSpPr>
                              <p:cNvPr id="459" name="Group 459"/>
                              <p:cNvGrpSpPr/>
                              <p:nvPr/>
                            </p:nvGrpSpPr>
                            <p:grpSpPr>
                              <a:xfrm>
                                <a:off x="660400" y="2908300"/>
                                <a:ext cx="979012" cy="1384301"/>
                                <a:chOff x="0" y="0"/>
                                <a:chExt cx="979011" cy="1384300"/>
                              </a:xfrm>
                            </p:grpSpPr>
                            <p:pic>
                              <p:nvPicPr>
                                <p:cNvPr id="457" name="droppedImage.png"/>
                                <p:cNvPicPr/>
                                <p:nvPr/>
                              </p:nvPicPr>
                              <p:blipFill>
                                <a:blip r:embed="rId4">
                                  <a:extLst/>
                                </a:blip>
                                <a:stretch>
                                  <a:fillRect/>
                                </a:stretch>
                              </p:blipFill>
                              <p:spPr>
                                <a:xfrm>
                                  <a:off x="0" y="0"/>
                                  <a:ext cx="979012" cy="1384301"/>
                                </a:xfrm>
                                <a:prstGeom prst="rect">
                                  <a:avLst/>
                                </a:prstGeom>
                                <a:ln w="12700" cap="flat">
                                  <a:noFill/>
                                  <a:miter lim="400000"/>
                                </a:ln>
                                <a:effectLst/>
                              </p:spPr>
                            </p:pic>
                            <p:sp>
                              <p:nvSpPr>
                                <p:cNvPr id="458" name="Shape 458"/>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C0C0C0">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460" name="Shape 460"/>
                              <p:cNvSpPr/>
                              <p:nvPr/>
                            </p:nvSpPr>
                            <p:spPr>
                              <a:xfrm flipH="1">
                                <a:off x="1234806" y="2239388"/>
                                <a:ext cx="146396" cy="1005356"/>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pic>
                            <p:nvPicPr>
                              <p:cNvPr id="461" name="cloud.pdf"/>
                              <p:cNvPicPr/>
                              <p:nvPr/>
                            </p:nvPicPr>
                            <p:blipFill>
                              <a:blip r:embed="rId6">
                                <a:extLst/>
                              </a:blip>
                              <a:stretch>
                                <a:fillRect/>
                              </a:stretch>
                            </p:blipFill>
                            <p:spPr>
                              <a:xfrm>
                                <a:off x="0" y="0"/>
                                <a:ext cx="3393925" cy="2324100"/>
                              </a:xfrm>
                              <a:prstGeom prst="rect">
                                <a:avLst/>
                              </a:prstGeom>
                              <a:ln w="12700" cap="flat">
                                <a:noFill/>
                                <a:miter lim="400000"/>
                              </a:ln>
                              <a:effectLst/>
                            </p:spPr>
                          </p:pic>
                          <p:sp>
                            <p:nvSpPr>
                              <p:cNvPr id="462" name="Shape 462"/>
                              <p:cNvSpPr/>
                              <p:nvPr/>
                            </p:nvSpPr>
                            <p:spPr>
                              <a:xfrm>
                                <a:off x="622300" y="736600"/>
                                <a:ext cx="2222500" cy="457201"/>
                              </a:xfrm>
                              <a:prstGeom prst="leftRightArrow">
                                <a:avLst>
                                  <a:gd name="adj1" fmla="val 32195"/>
                                  <a:gd name="adj2" fmla="val 97778"/>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463" name="Shape 463"/>
                              <p:cNvSpPr/>
                              <p:nvPr/>
                            </p:nvSpPr>
                            <p:spPr>
                              <a:xfrm>
                                <a:off x="1018128" y="780142"/>
                                <a:ext cx="1430843" cy="391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nvGrpSpPr>
                            <p:cNvPr id="467" name="Group 467"/>
                            <p:cNvGrpSpPr/>
                            <p:nvPr/>
                          </p:nvGrpSpPr>
                          <p:grpSpPr>
                            <a:xfrm>
                              <a:off x="3657600" y="4699000"/>
                              <a:ext cx="1803400" cy="266700"/>
                              <a:chOff x="0" y="0"/>
                              <a:chExt cx="1803400" cy="266700"/>
                            </a:xfrm>
                          </p:grpSpPr>
                          <p:sp>
                            <p:nvSpPr>
                              <p:cNvPr id="465" name="Shape 465"/>
                              <p:cNvSpPr/>
                              <p:nvPr/>
                            </p:nvSpPr>
                            <p:spPr>
                              <a:xfrm>
                                <a:off x="0" y="0"/>
                                <a:ext cx="1803400" cy="266700"/>
                              </a:xfrm>
                              <a:prstGeom prst="leftRightArrow">
                                <a:avLst>
                                  <a:gd name="adj1" fmla="val 32195"/>
                                  <a:gd name="adj2" fmla="val 167619"/>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466" name="Shape 466"/>
                              <p:cNvSpPr/>
                              <p:nvPr/>
                            </p:nvSpPr>
                            <p:spPr>
                              <a:xfrm>
                                <a:off x="321186" y="25400"/>
                                <a:ext cx="1161028"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nvGrpSpPr>
                            <p:cNvPr id="503" name="Group 503"/>
                            <p:cNvGrpSpPr/>
                            <p:nvPr/>
                          </p:nvGrpSpPr>
                          <p:grpSpPr>
                            <a:xfrm>
                              <a:off x="825500" y="-1"/>
                              <a:ext cx="6451600" cy="7950202"/>
                              <a:chOff x="0" y="0"/>
                              <a:chExt cx="6451600" cy="7950200"/>
                            </a:xfrm>
                          </p:grpSpPr>
                          <p:grpSp>
                            <p:nvGrpSpPr>
                              <p:cNvPr id="474" name="Group 474"/>
                              <p:cNvGrpSpPr/>
                              <p:nvPr/>
                            </p:nvGrpSpPr>
                            <p:grpSpPr>
                              <a:xfrm>
                                <a:off x="2435741" y="2171700"/>
                                <a:ext cx="2644259" cy="2404585"/>
                                <a:chOff x="0" y="0"/>
                                <a:chExt cx="2644258" cy="2404584"/>
                              </a:xfrm>
                            </p:grpSpPr>
                            <p:pic>
                              <p:nvPicPr>
                                <p:cNvPr id="468" name="droppedImage-filtered.png"/>
                                <p:cNvPicPr/>
                                <p:nvPr/>
                              </p:nvPicPr>
                              <p:blipFill>
                                <a:blip r:embed="rId8">
                                  <a:extLst/>
                                </a:blip>
                                <a:stretch>
                                  <a:fillRect/>
                                </a:stretch>
                              </p:blipFill>
                              <p:spPr>
                                <a:xfrm>
                                  <a:off x="1691758" y="0"/>
                                  <a:ext cx="952501" cy="952500"/>
                                </a:xfrm>
                                <a:prstGeom prst="rect">
                                  <a:avLst/>
                                </a:prstGeom>
                                <a:ln w="12700" cap="flat">
                                  <a:noFill/>
                                  <a:miter lim="400000"/>
                                </a:ln>
                                <a:effectLst/>
                              </p:spPr>
                            </p:pic>
                            <p:sp>
                              <p:nvSpPr>
                                <p:cNvPr id="469" name="Shape 469"/>
                                <p:cNvSpPr/>
                                <p:nvPr/>
                              </p:nvSpPr>
                              <p:spPr>
                                <a:xfrm>
                                  <a:off x="1863295" y="406400"/>
                                  <a:ext cx="667929"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Charles</a:t>
                                  </a:r>
                                </a:p>
                              </p:txBody>
                            </p:sp>
                            <p:grpSp>
                              <p:nvGrpSpPr>
                                <p:cNvPr id="472" name="Group 472"/>
                                <p:cNvGrpSpPr/>
                                <p:nvPr/>
                              </p:nvGrpSpPr>
                              <p:grpSpPr>
                                <a:xfrm>
                                  <a:off x="1031358" y="304800"/>
                                  <a:ext cx="979013" cy="1384301"/>
                                  <a:chOff x="0" y="0"/>
                                  <a:chExt cx="979011" cy="1384300"/>
                                </a:xfrm>
                              </p:grpSpPr>
                              <p:pic>
                                <p:nvPicPr>
                                  <p:cNvPr id="470" name="droppedImage.png"/>
                                  <p:cNvPicPr/>
                                  <p:nvPr/>
                                </p:nvPicPr>
                                <p:blipFill>
                                  <a:blip r:embed="rId4">
                                    <a:extLst/>
                                  </a:blip>
                                  <a:stretch>
                                    <a:fillRect/>
                                  </a:stretch>
                                </p:blipFill>
                                <p:spPr>
                                  <a:xfrm>
                                    <a:off x="0" y="0"/>
                                    <a:ext cx="979012" cy="1384301"/>
                                  </a:xfrm>
                                  <a:prstGeom prst="rect">
                                    <a:avLst/>
                                  </a:prstGeom>
                                  <a:ln w="12700" cap="flat">
                                    <a:noFill/>
                                    <a:miter lim="400000"/>
                                  </a:ln>
                                  <a:effectLst/>
                                </p:spPr>
                              </p:pic>
                              <p:sp>
                                <p:nvSpPr>
                                  <p:cNvPr id="471" name="Shape 471"/>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C0C0C0">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473" name="Shape 473"/>
                                <p:cNvSpPr/>
                                <p:nvPr/>
                              </p:nvSpPr>
                              <p:spPr>
                                <a:xfrm flipH="1">
                                  <a:off x="0" y="1268412"/>
                                  <a:ext cx="1343198" cy="1136173"/>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pic>
                            <p:nvPicPr>
                              <p:cNvPr id="475" name="droppedImage.pdf"/>
                              <p:cNvPicPr/>
                              <p:nvPr/>
                            </p:nvPicPr>
                            <p:blipFill>
                              <a:blip r:embed="rId5">
                                <a:extLst/>
                              </a:blip>
                              <a:stretch>
                                <a:fillRect/>
                              </a:stretch>
                            </p:blipFill>
                            <p:spPr>
                              <a:xfrm>
                                <a:off x="533400" y="50800"/>
                                <a:ext cx="952500" cy="952500"/>
                              </a:xfrm>
                              <a:prstGeom prst="rect">
                                <a:avLst/>
                              </a:prstGeom>
                              <a:ln w="12700" cap="flat">
                                <a:noFill/>
                                <a:miter lim="400000"/>
                              </a:ln>
                              <a:effectLst/>
                            </p:spPr>
                          </p:pic>
                          <p:sp>
                            <p:nvSpPr>
                              <p:cNvPr id="476" name="Shape 476"/>
                              <p:cNvSpPr/>
                              <p:nvPr/>
                            </p:nvSpPr>
                            <p:spPr>
                              <a:xfrm>
                                <a:off x="831763" y="482600"/>
                                <a:ext cx="401403"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Bob</a:t>
                                </a:r>
                              </a:p>
                            </p:txBody>
                          </p:sp>
                          <p:grpSp>
                            <p:nvGrpSpPr>
                              <p:cNvPr id="499" name="Group 499"/>
                              <p:cNvGrpSpPr/>
                              <p:nvPr/>
                            </p:nvGrpSpPr>
                            <p:grpSpPr>
                              <a:xfrm>
                                <a:off x="2081538" y="-1"/>
                                <a:ext cx="4370062" cy="7950202"/>
                                <a:chOff x="0" y="0"/>
                                <a:chExt cx="4370061" cy="7950200"/>
                              </a:xfrm>
                            </p:grpSpPr>
                            <p:grpSp>
                              <p:nvGrpSpPr>
                                <p:cNvPr id="482" name="Group 482"/>
                                <p:cNvGrpSpPr/>
                                <p:nvPr/>
                              </p:nvGrpSpPr>
                              <p:grpSpPr>
                                <a:xfrm>
                                  <a:off x="0" y="0"/>
                                  <a:ext cx="1601462" cy="1944975"/>
                                  <a:chOff x="0" y="0"/>
                                  <a:chExt cx="1601461" cy="1944974"/>
                                </a:xfrm>
                              </p:grpSpPr>
                              <p:grpSp>
                                <p:nvGrpSpPr>
                                  <p:cNvPr id="479" name="Group 479"/>
                                  <p:cNvGrpSpPr/>
                                  <p:nvPr/>
                                </p:nvGrpSpPr>
                                <p:grpSpPr>
                                  <a:xfrm>
                                    <a:off x="648961" y="0"/>
                                    <a:ext cx="952501" cy="952500"/>
                                    <a:chOff x="0" y="0"/>
                                    <a:chExt cx="952499" cy="952499"/>
                                  </a:xfrm>
                                </p:grpSpPr>
                                <p:pic>
                                  <p:nvPicPr>
                                    <p:cNvPr id="477" name="droppedImage.pdf"/>
                                    <p:cNvPicPr/>
                                    <p:nvPr/>
                                  </p:nvPicPr>
                                  <p:blipFill>
                                    <a:blip r:embed="rId3">
                                      <a:extLst/>
                                    </a:blip>
                                    <a:stretch>
                                      <a:fillRect/>
                                    </a:stretch>
                                  </p:blipFill>
                                  <p:spPr>
                                    <a:xfrm>
                                      <a:off x="0" y="0"/>
                                      <a:ext cx="952500" cy="952500"/>
                                    </a:xfrm>
                                    <a:prstGeom prst="rect">
                                      <a:avLst/>
                                    </a:prstGeom>
                                    <a:ln w="12700" cap="flat">
                                      <a:noFill/>
                                      <a:miter lim="400000"/>
                                    </a:ln>
                                    <a:effectLst/>
                                  </p:spPr>
                                </p:pic>
                                <p:sp>
                                  <p:nvSpPr>
                                    <p:cNvPr id="478" name="Shape 478"/>
                                    <p:cNvSpPr/>
                                    <p:nvPr/>
                                  </p:nvSpPr>
                                  <p:spPr>
                                    <a:xfrm>
                                      <a:off x="240891" y="465137"/>
                                      <a:ext cx="508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vl1pPr>
                                    </a:lstStyle>
                                    <a:p>
                                      <a:pPr lvl="0">
                                        <a:defRPr sz="1800"/>
                                      </a:pPr>
                                      <a:r>
                                        <a:rPr sz="1400"/>
                                        <a:t>Dan</a:t>
                                      </a:r>
                                    </a:p>
                                  </p:txBody>
                                </p:sp>
                              </p:grpSp>
                              <p:pic>
                                <p:nvPicPr>
                                  <p:cNvPr id="480" name="droppedImage.png"/>
                                  <p:cNvPicPr/>
                                  <p:nvPr/>
                                </p:nvPicPr>
                                <p:blipFill>
                                  <a:blip r:embed="rId4">
                                    <a:extLst/>
                                  </a:blip>
                                  <a:stretch>
                                    <a:fillRect/>
                                  </a:stretch>
                                </p:blipFill>
                                <p:spPr>
                                  <a:xfrm>
                                    <a:off x="2516" y="342899"/>
                                    <a:ext cx="970030" cy="1371601"/>
                                  </a:xfrm>
                                  <a:prstGeom prst="rect">
                                    <a:avLst/>
                                  </a:prstGeom>
                                  <a:ln w="12700" cap="flat">
                                    <a:noFill/>
                                    <a:miter lim="400000"/>
                                  </a:ln>
                                  <a:effectLst/>
                                </p:spPr>
                              </p:pic>
                              <p:sp>
                                <p:nvSpPr>
                                  <p:cNvPr id="481" name="Shape 481"/>
                                  <p:cNvSpPr/>
                                  <p:nvPr/>
                                </p:nvSpPr>
                                <p:spPr>
                                  <a:xfrm flipV="1">
                                    <a:off x="0" y="1262617"/>
                                    <a:ext cx="307727" cy="682358"/>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490" name="Group 490"/>
                                <p:cNvGrpSpPr/>
                                <p:nvPr/>
                              </p:nvGrpSpPr>
                              <p:grpSpPr>
                                <a:xfrm>
                                  <a:off x="2450105" y="4178300"/>
                                  <a:ext cx="1919957" cy="1638300"/>
                                  <a:chOff x="0" y="0"/>
                                  <a:chExt cx="1919956" cy="1638300"/>
                                </a:xfrm>
                              </p:grpSpPr>
                              <p:grpSp>
                                <p:nvGrpSpPr>
                                  <p:cNvPr id="485" name="Group 485"/>
                                  <p:cNvGrpSpPr/>
                                  <p:nvPr/>
                                </p:nvGrpSpPr>
                                <p:grpSpPr>
                                  <a:xfrm>
                                    <a:off x="967456" y="685800"/>
                                    <a:ext cx="952501" cy="952500"/>
                                    <a:chOff x="0" y="0"/>
                                    <a:chExt cx="952500" cy="952500"/>
                                  </a:xfrm>
                                </p:grpSpPr>
                                <p:pic>
                                  <p:nvPicPr>
                                    <p:cNvPr id="483" name="droppedImage.pdf"/>
                                    <p:cNvPicPr/>
                                    <p:nvPr/>
                                  </p:nvPicPr>
                                  <p:blipFill>
                                    <a:blip r:embed="rId5">
                                      <a:extLst/>
                                    </a:blip>
                                    <a:stretch>
                                      <a:fillRect/>
                                    </a:stretch>
                                  </p:blipFill>
                                  <p:spPr>
                                    <a:xfrm>
                                      <a:off x="0" y="0"/>
                                      <a:ext cx="952500" cy="952500"/>
                                    </a:xfrm>
                                    <a:prstGeom prst="rect">
                                      <a:avLst/>
                                    </a:prstGeom>
                                    <a:ln w="12700" cap="flat">
                                      <a:noFill/>
                                      <a:miter lim="400000"/>
                                    </a:ln>
                                    <a:effectLst/>
                                  </p:spPr>
                                </p:pic>
                                <p:sp>
                                  <p:nvSpPr>
                                    <p:cNvPr id="484" name="Shape 484"/>
                                    <p:cNvSpPr/>
                                    <p:nvPr/>
                                  </p:nvSpPr>
                                  <p:spPr>
                                    <a:xfrm>
                                      <a:off x="288453" y="431800"/>
                                      <a:ext cx="408696"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Sam</a:t>
                                      </a:r>
                                    </a:p>
                                  </p:txBody>
                                </p:sp>
                              </p:grpSp>
                              <p:grpSp>
                                <p:nvGrpSpPr>
                                  <p:cNvPr id="488" name="Group 488"/>
                                  <p:cNvGrpSpPr/>
                                  <p:nvPr/>
                                </p:nvGrpSpPr>
                                <p:grpSpPr>
                                  <a:xfrm>
                                    <a:off x="218156" y="0"/>
                                    <a:ext cx="979012" cy="1384301"/>
                                    <a:chOff x="0" y="0"/>
                                    <a:chExt cx="979011" cy="1384300"/>
                                  </a:xfrm>
                                </p:grpSpPr>
                                <p:pic>
                                  <p:nvPicPr>
                                    <p:cNvPr id="486" name="droppedImage.png"/>
                                    <p:cNvPicPr/>
                                    <p:nvPr/>
                                  </p:nvPicPr>
                                  <p:blipFill>
                                    <a:blip r:embed="rId4">
                                      <a:extLst/>
                                    </a:blip>
                                    <a:stretch>
                                      <a:fillRect/>
                                    </a:stretch>
                                  </p:blipFill>
                                  <p:spPr>
                                    <a:xfrm>
                                      <a:off x="0" y="0"/>
                                      <a:ext cx="979012" cy="1384301"/>
                                    </a:xfrm>
                                    <a:prstGeom prst="rect">
                                      <a:avLst/>
                                    </a:prstGeom>
                                    <a:ln w="12700" cap="flat">
                                      <a:noFill/>
                                      <a:miter lim="400000"/>
                                    </a:ln>
                                    <a:effectLst/>
                                  </p:spPr>
                                </p:pic>
                                <p:sp>
                                  <p:nvSpPr>
                                    <p:cNvPr id="487" name="Shape 487"/>
                                    <p:cNvSpPr/>
                                    <p:nvPr/>
                                  </p:nvSpPr>
                                  <p:spPr>
                                    <a:xfrm>
                                      <a:off x="177758" y="1807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sp>
                                <p:nvSpPr>
                                  <p:cNvPr id="489" name="Shape 489"/>
                                  <p:cNvSpPr/>
                                  <p:nvPr/>
                                </p:nvSpPr>
                                <p:spPr>
                                  <a:xfrm flipH="1">
                                    <a:off x="0" y="1112473"/>
                                    <a:ext cx="908146" cy="240652"/>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498" name="Group 498"/>
                                <p:cNvGrpSpPr/>
                                <p:nvPr/>
                              </p:nvGrpSpPr>
                              <p:grpSpPr>
                                <a:xfrm>
                                  <a:off x="157973" y="6094431"/>
                                  <a:ext cx="1710189" cy="1855770"/>
                                  <a:chOff x="0" y="0"/>
                                  <a:chExt cx="1710187" cy="1855769"/>
                                </a:xfrm>
                              </p:grpSpPr>
                              <p:grpSp>
                                <p:nvGrpSpPr>
                                  <p:cNvPr id="494" name="Group 494"/>
                                  <p:cNvGrpSpPr/>
                                  <p:nvPr/>
                                </p:nvGrpSpPr>
                                <p:grpSpPr>
                                  <a:xfrm>
                                    <a:off x="745796" y="0"/>
                                    <a:ext cx="964392" cy="1842940"/>
                                    <a:chOff x="0" y="0"/>
                                    <a:chExt cx="964391" cy="1842939"/>
                                  </a:xfrm>
                                </p:grpSpPr>
                                <p:pic>
                                  <p:nvPicPr>
                                    <p:cNvPr id="491" name="droppedImage-filtered.png"/>
                                    <p:cNvPicPr/>
                                    <p:nvPr/>
                                  </p:nvPicPr>
                                  <p:blipFill>
                                    <a:blip r:embed="rId8">
                                      <a:extLst/>
                                    </a:blip>
                                    <a:stretch>
                                      <a:fillRect/>
                                    </a:stretch>
                                  </p:blipFill>
                                  <p:spPr>
                                    <a:xfrm>
                                      <a:off x="0" y="878547"/>
                                      <a:ext cx="964392" cy="964393"/>
                                    </a:xfrm>
                                    <a:prstGeom prst="rect">
                                      <a:avLst/>
                                    </a:prstGeom>
                                    <a:ln w="12700" cap="flat">
                                      <a:noFill/>
                                      <a:miter lim="400000"/>
                                    </a:ln>
                                    <a:effectLst/>
                                  </p:spPr>
                                </p:pic>
                                <p:sp>
                                  <p:nvSpPr>
                                    <p:cNvPr id="492" name="Shape 492"/>
                                    <p:cNvSpPr/>
                                    <p:nvPr/>
                                  </p:nvSpPr>
                                  <p:spPr>
                                    <a:xfrm>
                                      <a:off x="304913" y="1290021"/>
                                      <a:ext cx="413798" cy="3086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solidFill>
                                            <a:srgbClr val="FFFFFF"/>
                                          </a:solidFill>
                                        </a:defRPr>
                                      </a:lvl1pPr>
                                    </a:lstStyle>
                                    <a:p>
                                      <a:pPr lvl="0">
                                        <a:defRPr sz="1800">
                                          <a:solidFill>
                                            <a:srgbClr val="000000"/>
                                          </a:solidFill>
                                        </a:defRPr>
                                      </a:pPr>
                                      <a:r>
                                        <a:rPr sz="1400">
                                          <a:solidFill>
                                            <a:srgbClr val="FFFFFF"/>
                                          </a:solidFill>
                                        </a:rPr>
                                        <a:t>Rob</a:t>
                                      </a:r>
                                    </a:p>
                                  </p:txBody>
                                </p:sp>
                                <p:sp>
                                  <p:nvSpPr>
                                    <p:cNvPr id="493" name="Shape 493"/>
                                    <p:cNvSpPr/>
                                    <p:nvPr/>
                                  </p:nvSpPr>
                                  <p:spPr>
                                    <a:xfrm flipH="1">
                                      <a:off x="84591" y="0"/>
                                      <a:ext cx="568460" cy="969026"/>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grpSp>
                                <p:nvGrpSpPr>
                                  <p:cNvPr id="497" name="Group 497"/>
                                  <p:cNvGrpSpPr/>
                                  <p:nvPr/>
                                </p:nvGrpSpPr>
                                <p:grpSpPr>
                                  <a:xfrm>
                                    <a:off x="0" y="454186"/>
                                    <a:ext cx="991234" cy="1401583"/>
                                    <a:chOff x="0" y="0"/>
                                    <a:chExt cx="991233" cy="1401582"/>
                                  </a:xfrm>
                                </p:grpSpPr>
                                <p:pic>
                                  <p:nvPicPr>
                                    <p:cNvPr id="495" name="droppedImage.png"/>
                                    <p:cNvPicPr/>
                                    <p:nvPr/>
                                  </p:nvPicPr>
                                  <p:blipFill>
                                    <a:blip r:embed="rId4">
                                      <a:extLst/>
                                    </a:blip>
                                    <a:stretch>
                                      <a:fillRect/>
                                    </a:stretch>
                                  </p:blipFill>
                                  <p:spPr>
                                    <a:xfrm>
                                      <a:off x="0" y="0"/>
                                      <a:ext cx="991234" cy="1401583"/>
                                    </a:xfrm>
                                    <a:prstGeom prst="rect">
                                      <a:avLst/>
                                    </a:prstGeom>
                                    <a:ln w="12700" cap="flat">
                                      <a:noFill/>
                                      <a:miter lim="400000"/>
                                    </a:ln>
                                    <a:effectLst/>
                                  </p:spPr>
                                </p:pic>
                                <p:sp>
                                  <p:nvSpPr>
                                    <p:cNvPr id="496" name="Shape 496"/>
                                    <p:cNvSpPr/>
                                    <p:nvPr/>
                                  </p:nvSpPr>
                                  <p:spPr>
                                    <a:xfrm>
                                      <a:off x="179977" y="183030"/>
                                      <a:ext cx="623759" cy="969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grpSp>
                            </p:grpSp>
                          </p:grpSp>
                          <p:pic>
                            <p:nvPicPr>
                              <p:cNvPr id="500" name="droppedImage.png"/>
                              <p:cNvPicPr/>
                              <p:nvPr/>
                            </p:nvPicPr>
                            <p:blipFill>
                              <a:blip r:embed="rId4">
                                <a:extLst/>
                              </a:blip>
                              <a:stretch>
                                <a:fillRect/>
                              </a:stretch>
                            </p:blipFill>
                            <p:spPr>
                              <a:xfrm>
                                <a:off x="0" y="444500"/>
                                <a:ext cx="979012" cy="1384301"/>
                              </a:xfrm>
                              <a:prstGeom prst="rect">
                                <a:avLst/>
                              </a:prstGeom>
                              <a:ln w="12700" cap="flat">
                                <a:noFill/>
                                <a:miter lim="400000"/>
                              </a:ln>
                              <a:effectLst/>
                            </p:spPr>
                          </p:pic>
                          <p:sp>
                            <p:nvSpPr>
                              <p:cNvPr id="501" name="Shape 501"/>
                              <p:cNvSpPr/>
                              <p:nvPr/>
                            </p:nvSpPr>
                            <p:spPr>
                              <a:xfrm>
                                <a:off x="177758" y="625273"/>
                                <a:ext cx="616067" cy="957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72"/>
                                    </a:moveTo>
                                    <a:lnTo>
                                      <a:pt x="18607" y="20595"/>
                                    </a:lnTo>
                                    <a:lnTo>
                                      <a:pt x="14574" y="21181"/>
                                    </a:lnTo>
                                    <a:lnTo>
                                      <a:pt x="10410" y="21600"/>
                                    </a:lnTo>
                                    <a:lnTo>
                                      <a:pt x="260" y="16074"/>
                                    </a:lnTo>
                                    <a:lnTo>
                                      <a:pt x="0" y="1005"/>
                                    </a:lnTo>
                                    <a:lnTo>
                                      <a:pt x="8718" y="0"/>
                                    </a:lnTo>
                                    <a:lnTo>
                                      <a:pt x="21340" y="3181"/>
                                    </a:lnTo>
                                    <a:lnTo>
                                      <a:pt x="21600" y="19172"/>
                                    </a:lnTo>
                                    <a:close/>
                                  </a:path>
                                </a:pathLst>
                              </a:custGeom>
                              <a:solidFill>
                                <a:srgbClr val="444444">
                                  <a:alpha val="60000"/>
                                </a:srgbClr>
                              </a:solidFill>
                              <a:ln w="38100" cap="flat">
                                <a:solidFill>
                                  <a:srgbClr val="000000">
                                    <a:alpha val="60000"/>
                                  </a:srgbClr>
                                </a:solidFill>
                                <a:prstDash val="solid"/>
                                <a:miter lim="400000"/>
                              </a:ln>
                              <a:effectLst/>
                            </p:spPr>
                            <p:txBody>
                              <a:bodyPr wrap="square" lIns="0" tIns="0" rIns="0" bIns="0" numCol="1" anchor="ctr">
                                <a:noAutofit/>
                              </a:bodyPr>
                              <a:lstStyle/>
                              <a:p>
                                <a:pPr lvl="0"/>
                              </a:p>
                            </p:txBody>
                          </p:sp>
                          <p:pic>
                            <p:nvPicPr>
                              <p:cNvPr id="502" name="cloud.pdf"/>
                              <p:cNvPicPr/>
                              <p:nvPr/>
                            </p:nvPicPr>
                            <p:blipFill>
                              <a:blip r:embed="rId6">
                                <a:extLst/>
                              </a:blip>
                              <a:stretch>
                                <a:fillRect/>
                              </a:stretch>
                            </p:blipFill>
                            <p:spPr>
                              <a:xfrm>
                                <a:off x="279400" y="1879600"/>
                                <a:ext cx="2336801" cy="1600200"/>
                              </a:xfrm>
                              <a:prstGeom prst="rect">
                                <a:avLst/>
                              </a:prstGeom>
                              <a:ln w="12700" cap="flat">
                                <a:noFill/>
                                <a:miter lim="400000"/>
                              </a:ln>
                              <a:effectLst/>
                            </p:spPr>
                          </p:pic>
                        </p:grpSp>
                      </p:grpSp>
                    </p:grpSp>
                  </p:grpSp>
                </p:grpSp>
              </p:grpSp>
              <p:grpSp>
                <p:nvGrpSpPr>
                  <p:cNvPr id="511" name="Group 511"/>
                  <p:cNvGrpSpPr/>
                  <p:nvPr/>
                </p:nvGrpSpPr>
                <p:grpSpPr>
                  <a:xfrm>
                    <a:off x="4699000" y="5429318"/>
                    <a:ext cx="1651000" cy="1130578"/>
                    <a:chOff x="0" y="0"/>
                    <a:chExt cx="1651000" cy="1130576"/>
                  </a:xfrm>
                </p:grpSpPr>
                <p:pic>
                  <p:nvPicPr>
                    <p:cNvPr id="509" name="OpenStackLogo.png"/>
                    <p:cNvPicPr/>
                    <p:nvPr/>
                  </p:nvPicPr>
                  <p:blipFill>
                    <a:blip r:embed="rId12">
                      <a:extLst/>
                    </a:blip>
                    <a:stretch>
                      <a:fillRect/>
                    </a:stretch>
                  </p:blipFill>
                  <p:spPr>
                    <a:xfrm>
                      <a:off x="410243" y="107881"/>
                      <a:ext cx="923257" cy="952501"/>
                    </a:xfrm>
                    <a:prstGeom prst="rect">
                      <a:avLst/>
                    </a:prstGeom>
                    <a:ln w="12700" cap="flat">
                      <a:noFill/>
                      <a:miter lim="400000"/>
                    </a:ln>
                    <a:effectLst/>
                  </p:spPr>
                </p:pic>
                <p:pic>
                  <p:nvPicPr>
                    <p:cNvPr id="510" name="cloud.pdf"/>
                    <p:cNvPicPr/>
                    <p:nvPr/>
                  </p:nvPicPr>
                  <p:blipFill>
                    <a:blip r:embed="rId6">
                      <a:extLst/>
                    </a:blip>
                    <a:stretch>
                      <a:fillRect/>
                    </a:stretch>
                  </p:blipFill>
                  <p:spPr>
                    <a:xfrm>
                      <a:off x="0" y="0"/>
                      <a:ext cx="1651000" cy="1130577"/>
                    </a:xfrm>
                    <a:prstGeom prst="rect">
                      <a:avLst/>
                    </a:prstGeom>
                    <a:ln w="12700" cap="flat">
                      <a:noFill/>
                      <a:miter lim="400000"/>
                    </a:ln>
                    <a:effectLst/>
                  </p:spPr>
                </p:pic>
              </p:grpSp>
            </p:grpSp>
          </p:grpSp>
        </p:grpSp>
        <p:grpSp>
          <p:nvGrpSpPr>
            <p:cNvPr id="522" name="Group 522"/>
            <p:cNvGrpSpPr/>
            <p:nvPr/>
          </p:nvGrpSpPr>
          <p:grpSpPr>
            <a:xfrm>
              <a:off x="5317066" y="1524000"/>
              <a:ext cx="1769534" cy="1309512"/>
              <a:chOff x="0" y="0"/>
              <a:chExt cx="1769533" cy="1309511"/>
            </a:xfrm>
          </p:grpSpPr>
          <p:pic>
            <p:nvPicPr>
              <p:cNvPr id="515" name="imgres?biw=1535&amp;bih=1217&amp;tbm=isch&amp;tbnid=5thGtECopY5ESM%3A&amp;imgrefurl=http%3A%2F%2Fdana.i2cat.net%2Fsecond-geant-project-symposium%2Funcategorized%2F&amp;docid=eV_FPDZ8x_FM7M&amp;imgurl=http%3A%2F%2Fctx.i2cat.n.png"/>
              <p:cNvPicPr/>
              <p:nvPr/>
            </p:nvPicPr>
            <p:blipFill>
              <a:blip r:embed="rId13">
                <a:extLst/>
              </a:blip>
              <a:stretch>
                <a:fillRect/>
              </a:stretch>
            </p:blipFill>
            <p:spPr>
              <a:xfrm>
                <a:off x="474133" y="685800"/>
                <a:ext cx="1295401" cy="623712"/>
              </a:xfrm>
              <a:prstGeom prst="rect">
                <a:avLst/>
              </a:prstGeom>
              <a:ln w="12700" cap="flat">
                <a:noFill/>
                <a:miter lim="400000"/>
              </a:ln>
              <a:effectLst/>
            </p:spPr>
          </p:pic>
          <p:sp>
            <p:nvSpPr>
              <p:cNvPr id="516" name="Shape 516"/>
              <p:cNvSpPr/>
              <p:nvPr/>
            </p:nvSpPr>
            <p:spPr>
              <a:xfrm>
                <a:off x="0" y="101600"/>
                <a:ext cx="340849" cy="23448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pic>
            <p:nvPicPr>
              <p:cNvPr id="517" name="imgres?sa=X&amp;biw=1535&amp;bih=1217&amp;tbm=isch&amp;tbnid=b3ITotbcAWCqbM%3A&amp;imgrefurl=https%3A%2F%2Fgroupes.renater.fr%2Fwiki%2Fecogest%2F&amp;docid=ihZSUceQ9jjo7M&amp;imgurl=https%3A%2F%2Fgroupes.renater.fr%2Fwiki%2Fecog.png"/>
              <p:cNvPicPr/>
              <p:nvPr/>
            </p:nvPicPr>
            <p:blipFill>
              <a:blip r:embed="rId14">
                <a:extLst/>
              </a:blip>
              <a:stretch>
                <a:fillRect/>
              </a:stretch>
            </p:blipFill>
            <p:spPr>
              <a:xfrm>
                <a:off x="162983" y="330200"/>
                <a:ext cx="1397001" cy="254000"/>
              </a:xfrm>
              <a:prstGeom prst="rect">
                <a:avLst/>
              </a:prstGeom>
              <a:ln w="12700" cap="flat">
                <a:noFill/>
                <a:miter lim="400000"/>
              </a:ln>
              <a:effectLst/>
            </p:spPr>
          </p:pic>
          <p:pic>
            <p:nvPicPr>
              <p:cNvPr id="518" name="cloud.pdf"/>
              <p:cNvPicPr/>
              <p:nvPr/>
            </p:nvPicPr>
            <p:blipFill>
              <a:blip r:embed="rId6">
                <a:extLst/>
              </a:blip>
              <a:stretch>
                <a:fillRect/>
              </a:stretch>
            </p:blipFill>
            <p:spPr>
              <a:xfrm>
                <a:off x="97869" y="53354"/>
                <a:ext cx="1168402" cy="800101"/>
              </a:xfrm>
              <a:prstGeom prst="rect">
                <a:avLst/>
              </a:prstGeom>
              <a:ln w="12700" cap="flat">
                <a:noFill/>
                <a:miter lim="400000"/>
              </a:ln>
              <a:effectLst/>
            </p:spPr>
          </p:pic>
          <p:grpSp>
            <p:nvGrpSpPr>
              <p:cNvPr id="521" name="Group 521"/>
              <p:cNvGrpSpPr/>
              <p:nvPr/>
            </p:nvGrpSpPr>
            <p:grpSpPr>
              <a:xfrm>
                <a:off x="347133" y="0"/>
                <a:ext cx="1079502" cy="266700"/>
                <a:chOff x="0" y="0"/>
                <a:chExt cx="1079501" cy="266700"/>
              </a:xfrm>
            </p:grpSpPr>
            <p:sp>
              <p:nvSpPr>
                <p:cNvPr id="519" name="Shape 519"/>
                <p:cNvSpPr/>
                <p:nvPr/>
              </p:nvSpPr>
              <p:spPr>
                <a:xfrm>
                  <a:off x="0" y="0"/>
                  <a:ext cx="1079502" cy="266700"/>
                </a:xfrm>
                <a:prstGeom prst="leftRightArrow">
                  <a:avLst>
                    <a:gd name="adj1" fmla="val 32195"/>
                    <a:gd name="adj2" fmla="val 167619"/>
                  </a:avLst>
                </a:prstGeom>
                <a:solidFill>
                  <a:srgbClr val="B51A00"/>
                </a:solidFill>
                <a:ln w="25400" cap="flat">
                  <a:solidFill>
                    <a:srgbClr val="000000"/>
                  </a:solidFill>
                  <a:prstDash val="solid"/>
                  <a:miter lim="400000"/>
                </a:ln>
                <a:effectLst/>
              </p:spPr>
              <p:txBody>
                <a:bodyPr wrap="square" lIns="0" tIns="0" rIns="0" bIns="0" numCol="1" anchor="ctr">
                  <a:noAutofit/>
                </a:bodyPr>
                <a:lstStyle/>
                <a:p>
                  <a:pPr lvl="0">
                    <a:defRPr sz="900">
                      <a:solidFill>
                        <a:srgbClr val="FFFFFF"/>
                      </a:solidFill>
                      <a:effectLst>
                        <a:outerShdw sx="100000" sy="100000" kx="0" ky="0" algn="b" rotWithShape="0" blurRad="38100" dist="12700" dir="5400000">
                          <a:srgbClr val="000000">
                            <a:alpha val="50000"/>
                          </a:srgbClr>
                        </a:outerShdw>
                      </a:effectLst>
                    </a:defRPr>
                  </a:pPr>
                </a:p>
              </p:txBody>
            </p:sp>
            <p:sp>
              <p:nvSpPr>
                <p:cNvPr id="520" name="Shape 520"/>
                <p:cNvSpPr/>
                <p:nvPr/>
              </p:nvSpPr>
              <p:spPr>
                <a:xfrm>
                  <a:off x="192259" y="25400"/>
                  <a:ext cx="694983"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9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900">
                      <a:solidFill>
                        <a:srgbClr val="FFFFFF"/>
                      </a:solidFill>
                      <a:effectLst>
                        <a:outerShdw sx="100000" sy="100000" kx="0" ky="0" algn="b" rotWithShape="0" blurRad="38100" dist="12700" dir="5400000">
                          <a:srgbClr val="000000">
                            <a:alpha val="50000"/>
                          </a:srgbClr>
                        </a:outerShdw>
                      </a:effectLst>
                    </a:rPr>
                    <a:t>DISCOVERY Network</a:t>
                  </a:r>
                </a:p>
              </p:txBody>
            </p:sp>
          </p:grpSp>
        </p:grpSp>
      </p:grpSp>
      <p:grpSp>
        <p:nvGrpSpPr>
          <p:cNvPr id="549" name="Group 549"/>
          <p:cNvGrpSpPr/>
          <p:nvPr/>
        </p:nvGrpSpPr>
        <p:grpSpPr>
          <a:xfrm>
            <a:off x="304799" y="1104900"/>
            <a:ext cx="12382905" cy="3662401"/>
            <a:chOff x="0" y="0"/>
            <a:chExt cx="12382903" cy="3662400"/>
          </a:xfrm>
        </p:grpSpPr>
        <p:grpSp>
          <p:nvGrpSpPr>
            <p:cNvPr id="543" name="Group 543"/>
            <p:cNvGrpSpPr/>
            <p:nvPr/>
          </p:nvGrpSpPr>
          <p:grpSpPr>
            <a:xfrm>
              <a:off x="0" y="0"/>
              <a:ext cx="6323701" cy="3624241"/>
              <a:chOff x="0" y="0"/>
              <a:chExt cx="6323700" cy="3624240"/>
            </a:xfrm>
          </p:grpSpPr>
          <p:pic>
            <p:nvPicPr>
              <p:cNvPr id="524" name="Amazon_S3_Site.png"/>
              <p:cNvPicPr/>
              <p:nvPr/>
            </p:nvPicPr>
            <p:blipFill>
              <a:blip r:embed="rId15">
                <a:alphaModFix amt="34694"/>
                <a:extLst/>
              </a:blip>
              <a:srcRect l="11154" t="28809" r="13638" b="32205"/>
              <a:stretch>
                <a:fillRect/>
              </a:stretch>
            </p:blipFill>
            <p:spPr>
              <a:xfrm>
                <a:off x="2070100" y="1181100"/>
                <a:ext cx="2311400" cy="584200"/>
              </a:xfrm>
              <a:prstGeom prst="rect">
                <a:avLst/>
              </a:prstGeom>
              <a:ln w="12700" cap="flat">
                <a:noFill/>
                <a:miter lim="400000"/>
              </a:ln>
              <a:effectLst/>
            </p:spPr>
          </p:pic>
          <p:pic>
            <p:nvPicPr>
              <p:cNvPr id="525" name="aws-logo.png"/>
              <p:cNvPicPr/>
              <p:nvPr/>
            </p:nvPicPr>
            <p:blipFill>
              <a:blip r:embed="rId16">
                <a:alphaModFix amt="34694"/>
                <a:extLst/>
              </a:blip>
              <a:srcRect l="813" t="27642" r="2439" b="27642"/>
              <a:stretch>
                <a:fillRect/>
              </a:stretch>
            </p:blipFill>
            <p:spPr>
              <a:xfrm>
                <a:off x="2806700" y="533400"/>
                <a:ext cx="1511300" cy="698500"/>
              </a:xfrm>
              <a:prstGeom prst="rect">
                <a:avLst/>
              </a:prstGeom>
              <a:ln w="12700" cap="flat">
                <a:noFill/>
                <a:miter lim="400000"/>
              </a:ln>
              <a:effectLst/>
            </p:spPr>
          </p:pic>
          <p:pic>
            <p:nvPicPr>
              <p:cNvPr id="526" name="dropbox.png"/>
              <p:cNvPicPr/>
              <p:nvPr/>
            </p:nvPicPr>
            <p:blipFill>
              <a:blip r:embed="rId17">
                <a:alphaModFix amt="34694"/>
                <a:extLst/>
              </a:blip>
              <a:stretch>
                <a:fillRect/>
              </a:stretch>
            </p:blipFill>
            <p:spPr>
              <a:xfrm>
                <a:off x="4330700" y="571500"/>
                <a:ext cx="1117600" cy="1117600"/>
              </a:xfrm>
              <a:prstGeom prst="rect">
                <a:avLst/>
              </a:prstGeom>
              <a:ln w="12700" cap="flat">
                <a:noFill/>
                <a:miter lim="400000"/>
              </a:ln>
              <a:effectLst/>
            </p:spPr>
          </p:pic>
          <p:pic>
            <p:nvPicPr>
              <p:cNvPr id="527" name="hadoop.png"/>
              <p:cNvPicPr/>
              <p:nvPr/>
            </p:nvPicPr>
            <p:blipFill>
              <a:blip r:embed="rId18">
                <a:alphaModFix amt="34694"/>
                <a:extLst/>
              </a:blip>
              <a:stretch>
                <a:fillRect/>
              </a:stretch>
            </p:blipFill>
            <p:spPr>
              <a:xfrm>
                <a:off x="3492500" y="1778000"/>
                <a:ext cx="1134534" cy="850900"/>
              </a:xfrm>
              <a:prstGeom prst="rect">
                <a:avLst/>
              </a:prstGeom>
              <a:ln w="12700" cap="flat">
                <a:noFill/>
                <a:miter lim="400000"/>
              </a:ln>
              <a:effectLst/>
            </p:spPr>
          </p:pic>
          <p:pic>
            <p:nvPicPr>
              <p:cNvPr id="528" name="cloud.pdf"/>
              <p:cNvPicPr/>
              <p:nvPr/>
            </p:nvPicPr>
            <p:blipFill>
              <a:blip r:embed="rId6">
                <a:alphaModFix amt="34694"/>
                <a:extLst/>
              </a:blip>
              <a:stretch>
                <a:fillRect/>
              </a:stretch>
            </p:blipFill>
            <p:spPr>
              <a:xfrm>
                <a:off x="1905000" y="0"/>
                <a:ext cx="4064000" cy="2782957"/>
              </a:xfrm>
              <a:prstGeom prst="rect">
                <a:avLst/>
              </a:prstGeom>
              <a:ln w="12700" cap="flat">
                <a:noFill/>
                <a:miter lim="400000"/>
              </a:ln>
              <a:effectLst/>
            </p:spPr>
          </p:pic>
          <p:sp>
            <p:nvSpPr>
              <p:cNvPr id="529" name="Shape 529"/>
              <p:cNvSpPr/>
              <p:nvPr/>
            </p:nvSpPr>
            <p:spPr>
              <a:xfrm flipH="1" flipV="1">
                <a:off x="4939394" y="2239933"/>
                <a:ext cx="1384307" cy="1384308"/>
              </a:xfrm>
              <a:prstGeom prst="line">
                <a:avLst/>
              </a:prstGeom>
              <a:noFill/>
              <a:ln w="63500" cap="flat">
                <a:solidFill>
                  <a:srgbClr val="000000">
                    <a:alpha val="35000"/>
                  </a:srgbClr>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pic>
            <p:nvPicPr>
              <p:cNvPr id="530" name="Amazon_S3_Site.png"/>
              <p:cNvPicPr/>
              <p:nvPr/>
            </p:nvPicPr>
            <p:blipFill>
              <a:blip r:embed="rId15">
                <a:alphaModFix amt="34694"/>
                <a:extLst/>
              </a:blip>
              <a:srcRect l="11154" t="28809" r="13639" b="32205"/>
              <a:stretch>
                <a:fillRect/>
              </a:stretch>
            </p:blipFill>
            <p:spPr>
              <a:xfrm>
                <a:off x="56237" y="1546553"/>
                <a:ext cx="787324" cy="198995"/>
              </a:xfrm>
              <a:prstGeom prst="rect">
                <a:avLst/>
              </a:prstGeom>
              <a:ln w="12700" cap="flat">
                <a:noFill/>
                <a:miter lim="400000"/>
              </a:ln>
              <a:effectLst/>
            </p:spPr>
          </p:pic>
          <p:pic>
            <p:nvPicPr>
              <p:cNvPr id="531" name="aws-logo.png"/>
              <p:cNvPicPr/>
              <p:nvPr/>
            </p:nvPicPr>
            <p:blipFill>
              <a:blip r:embed="rId16">
                <a:alphaModFix amt="34694"/>
                <a:extLst/>
              </a:blip>
              <a:srcRect l="813" t="27642" r="2439" b="27642"/>
              <a:stretch>
                <a:fillRect/>
              </a:stretch>
            </p:blipFill>
            <p:spPr>
              <a:xfrm>
                <a:off x="307142" y="1325931"/>
                <a:ext cx="514789" cy="237928"/>
              </a:xfrm>
              <a:prstGeom prst="rect">
                <a:avLst/>
              </a:prstGeom>
              <a:ln w="12700" cap="flat">
                <a:noFill/>
                <a:miter lim="400000"/>
              </a:ln>
              <a:effectLst/>
            </p:spPr>
          </p:pic>
          <p:pic>
            <p:nvPicPr>
              <p:cNvPr id="532" name="dropbox.png"/>
              <p:cNvPicPr/>
              <p:nvPr/>
            </p:nvPicPr>
            <p:blipFill>
              <a:blip r:embed="rId17">
                <a:alphaModFix amt="34694"/>
                <a:extLst/>
              </a:blip>
              <a:stretch>
                <a:fillRect/>
              </a:stretch>
            </p:blipFill>
            <p:spPr>
              <a:xfrm>
                <a:off x="826254" y="1338909"/>
                <a:ext cx="380685" cy="380684"/>
              </a:xfrm>
              <a:prstGeom prst="rect">
                <a:avLst/>
              </a:prstGeom>
              <a:ln w="12700" cap="flat">
                <a:noFill/>
                <a:miter lim="400000"/>
              </a:ln>
              <a:effectLst/>
            </p:spPr>
          </p:pic>
          <p:pic>
            <p:nvPicPr>
              <p:cNvPr id="533" name="hadoop.png"/>
              <p:cNvPicPr/>
              <p:nvPr/>
            </p:nvPicPr>
            <p:blipFill>
              <a:blip r:embed="rId18">
                <a:alphaModFix amt="34694"/>
                <a:extLst/>
              </a:blip>
              <a:stretch>
                <a:fillRect/>
              </a:stretch>
            </p:blipFill>
            <p:spPr>
              <a:xfrm>
                <a:off x="540741" y="1749872"/>
                <a:ext cx="386453" cy="289840"/>
              </a:xfrm>
              <a:prstGeom prst="rect">
                <a:avLst/>
              </a:prstGeom>
              <a:ln w="12700" cap="flat">
                <a:noFill/>
                <a:miter lim="400000"/>
              </a:ln>
              <a:effectLst/>
            </p:spPr>
          </p:pic>
          <p:pic>
            <p:nvPicPr>
              <p:cNvPr id="534" name="cloud.pdf"/>
              <p:cNvPicPr/>
              <p:nvPr/>
            </p:nvPicPr>
            <p:blipFill>
              <a:blip r:embed="rId6">
                <a:alphaModFix amt="34694"/>
                <a:extLst/>
              </a:blip>
              <a:stretch>
                <a:fillRect/>
              </a:stretch>
            </p:blipFill>
            <p:spPr>
              <a:xfrm>
                <a:off x="0" y="1144242"/>
                <a:ext cx="1384307" cy="947948"/>
              </a:xfrm>
              <a:prstGeom prst="rect">
                <a:avLst/>
              </a:prstGeom>
              <a:ln w="12700" cap="flat">
                <a:noFill/>
                <a:miter lim="400000"/>
              </a:ln>
              <a:effectLst/>
            </p:spPr>
          </p:pic>
          <p:pic>
            <p:nvPicPr>
              <p:cNvPr id="535" name="Amazon_S3_Site.png"/>
              <p:cNvPicPr/>
              <p:nvPr/>
            </p:nvPicPr>
            <p:blipFill>
              <a:blip r:embed="rId15">
                <a:alphaModFix amt="34694"/>
                <a:extLst/>
              </a:blip>
              <a:srcRect l="11154" t="28809" r="13639" b="32205"/>
              <a:stretch>
                <a:fillRect/>
              </a:stretch>
            </p:blipFill>
            <p:spPr>
              <a:xfrm>
                <a:off x="1109100" y="406581"/>
                <a:ext cx="770010" cy="194619"/>
              </a:xfrm>
              <a:prstGeom prst="rect">
                <a:avLst/>
              </a:prstGeom>
              <a:ln w="12700" cap="flat">
                <a:noFill/>
                <a:miter lim="400000"/>
              </a:ln>
              <a:effectLst/>
            </p:spPr>
          </p:pic>
          <p:pic>
            <p:nvPicPr>
              <p:cNvPr id="536" name="dropbox.png"/>
              <p:cNvPicPr/>
              <p:nvPr/>
            </p:nvPicPr>
            <p:blipFill>
              <a:blip r:embed="rId17">
                <a:alphaModFix amt="34694"/>
                <a:extLst/>
              </a:blip>
              <a:stretch>
                <a:fillRect/>
              </a:stretch>
            </p:blipFill>
            <p:spPr>
              <a:xfrm>
                <a:off x="1862183" y="203503"/>
                <a:ext cx="372313" cy="372312"/>
              </a:xfrm>
              <a:prstGeom prst="rect">
                <a:avLst/>
              </a:prstGeom>
              <a:ln w="12700" cap="flat">
                <a:noFill/>
                <a:miter lim="400000"/>
              </a:ln>
              <a:effectLst/>
            </p:spPr>
          </p:pic>
          <p:pic>
            <p:nvPicPr>
              <p:cNvPr id="537" name="hadoop.png"/>
              <p:cNvPicPr/>
              <p:nvPr/>
            </p:nvPicPr>
            <p:blipFill>
              <a:blip r:embed="rId18">
                <a:alphaModFix amt="34694"/>
                <a:extLst/>
              </a:blip>
              <a:stretch>
                <a:fillRect/>
              </a:stretch>
            </p:blipFill>
            <p:spPr>
              <a:xfrm>
                <a:off x="1582950" y="605429"/>
                <a:ext cx="377954" cy="283465"/>
              </a:xfrm>
              <a:prstGeom prst="rect">
                <a:avLst/>
              </a:prstGeom>
              <a:ln w="12700" cap="flat">
                <a:noFill/>
                <a:miter lim="400000"/>
              </a:ln>
              <a:effectLst/>
            </p:spPr>
          </p:pic>
          <p:pic>
            <p:nvPicPr>
              <p:cNvPr id="538" name="cloud.pdf"/>
              <p:cNvPicPr/>
              <p:nvPr/>
            </p:nvPicPr>
            <p:blipFill>
              <a:blip r:embed="rId6">
                <a:alphaModFix amt="34694"/>
                <a:extLst/>
              </a:blip>
              <a:stretch>
                <a:fillRect/>
              </a:stretch>
            </p:blipFill>
            <p:spPr>
              <a:xfrm>
                <a:off x="1054100" y="13117"/>
                <a:ext cx="1353864" cy="927102"/>
              </a:xfrm>
              <a:prstGeom prst="rect">
                <a:avLst/>
              </a:prstGeom>
              <a:ln w="12700" cap="flat">
                <a:noFill/>
                <a:miter lim="400000"/>
              </a:ln>
              <a:effectLst/>
            </p:spPr>
          </p:pic>
          <p:sp>
            <p:nvSpPr>
              <p:cNvPr id="539" name="Shape 539"/>
              <p:cNvSpPr/>
              <p:nvPr/>
            </p:nvSpPr>
            <p:spPr>
              <a:xfrm>
                <a:off x="1685395" y="1219001"/>
                <a:ext cx="344026" cy="22226"/>
              </a:xfrm>
              <a:prstGeom prst="line">
                <a:avLst/>
              </a:prstGeom>
              <a:noFill/>
              <a:ln w="15875" cap="flat">
                <a:solidFill>
                  <a:srgbClr val="000000">
                    <a:alpha val="35000"/>
                  </a:srgbClr>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540" name="Shape 540"/>
              <p:cNvSpPr/>
              <p:nvPr/>
            </p:nvSpPr>
            <p:spPr>
              <a:xfrm flipV="1">
                <a:off x="1181100" y="1265502"/>
                <a:ext cx="287206" cy="194998"/>
              </a:xfrm>
              <a:prstGeom prst="line">
                <a:avLst/>
              </a:prstGeom>
              <a:noFill/>
              <a:ln w="15875" cap="flat">
                <a:solidFill>
                  <a:srgbClr val="000000">
                    <a:alpha val="35000"/>
                  </a:srgbClr>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541" name="Shape 541"/>
              <p:cNvSpPr/>
              <p:nvPr/>
            </p:nvSpPr>
            <p:spPr>
              <a:xfrm flipV="1">
                <a:off x="1554625" y="895019"/>
                <a:ext cx="78450" cy="184614"/>
              </a:xfrm>
              <a:prstGeom prst="line">
                <a:avLst/>
              </a:prstGeom>
              <a:noFill/>
              <a:ln w="15875" cap="flat">
                <a:solidFill>
                  <a:srgbClr val="000000">
                    <a:alpha val="35000"/>
                  </a:srgbClr>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542" name="Shape 542"/>
              <p:cNvSpPr/>
              <p:nvPr/>
            </p:nvSpPr>
            <p:spPr>
              <a:xfrm>
                <a:off x="1441315" y="1079500"/>
                <a:ext cx="241570" cy="252720"/>
              </a:xfrm>
              <a:prstGeom prst="pentagon">
                <a:avLst/>
              </a:prstGeom>
              <a:noFill/>
              <a:ln w="15875" cap="flat">
                <a:solidFill>
                  <a:srgbClr val="000000">
                    <a:alpha val="35000"/>
                  </a:srgbClr>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548" name="Group 548"/>
            <p:cNvGrpSpPr/>
            <p:nvPr/>
          </p:nvGrpSpPr>
          <p:grpSpPr>
            <a:xfrm>
              <a:off x="8540687" y="292100"/>
              <a:ext cx="3842217" cy="3370301"/>
              <a:chOff x="381629" y="0"/>
              <a:chExt cx="3842216" cy="3370300"/>
            </a:xfrm>
          </p:grpSpPr>
          <p:pic>
            <p:nvPicPr>
              <p:cNvPr id="544" name="Hadoop-Azure-Logo-New_55D1639C.png"/>
              <p:cNvPicPr/>
              <p:nvPr/>
            </p:nvPicPr>
            <p:blipFill>
              <a:blip r:embed="rId19">
                <a:alphaModFix amt="35000"/>
                <a:extLst/>
              </a:blip>
              <a:stretch>
                <a:fillRect/>
              </a:stretch>
            </p:blipFill>
            <p:spPr>
              <a:xfrm>
                <a:off x="2242242" y="1012219"/>
                <a:ext cx="1130301" cy="1134081"/>
              </a:xfrm>
              <a:prstGeom prst="rect">
                <a:avLst/>
              </a:prstGeom>
              <a:ln w="12700" cap="flat">
                <a:noFill/>
                <a:miter lim="400000"/>
              </a:ln>
              <a:effectLst/>
            </p:spPr>
          </p:pic>
          <p:pic>
            <p:nvPicPr>
              <p:cNvPr id="545" name="Windows_Azure.png"/>
              <p:cNvPicPr/>
              <p:nvPr/>
            </p:nvPicPr>
            <p:blipFill>
              <a:blip r:embed="rId20">
                <a:alphaModFix amt="35000"/>
                <a:extLst/>
              </a:blip>
              <a:stretch>
                <a:fillRect/>
              </a:stretch>
            </p:blipFill>
            <p:spPr>
              <a:xfrm>
                <a:off x="2013642" y="368299"/>
                <a:ext cx="1714501" cy="825501"/>
              </a:xfrm>
              <a:prstGeom prst="rect">
                <a:avLst/>
              </a:prstGeom>
              <a:ln w="12700" cap="flat">
                <a:noFill/>
                <a:miter lim="400000"/>
              </a:ln>
              <a:effectLst/>
            </p:spPr>
          </p:pic>
          <p:pic>
            <p:nvPicPr>
              <p:cNvPr id="546" name="cloud.pdf"/>
              <p:cNvPicPr/>
              <p:nvPr/>
            </p:nvPicPr>
            <p:blipFill>
              <a:blip r:embed="rId6">
                <a:alphaModFix amt="35000"/>
                <a:extLst/>
              </a:blip>
              <a:stretch>
                <a:fillRect/>
              </a:stretch>
            </p:blipFill>
            <p:spPr>
              <a:xfrm>
                <a:off x="1252045" y="0"/>
                <a:ext cx="2971801" cy="2035037"/>
              </a:xfrm>
              <a:prstGeom prst="rect">
                <a:avLst/>
              </a:prstGeom>
              <a:ln w="12700" cap="flat">
                <a:noFill/>
                <a:miter lim="400000"/>
              </a:ln>
              <a:effectLst/>
            </p:spPr>
          </p:pic>
          <p:sp>
            <p:nvSpPr>
              <p:cNvPr id="547" name="Shape 547"/>
              <p:cNvSpPr/>
              <p:nvPr/>
            </p:nvSpPr>
            <p:spPr>
              <a:xfrm flipH="1">
                <a:off x="381629" y="1595399"/>
                <a:ext cx="1179117" cy="1774902"/>
              </a:xfrm>
              <a:prstGeom prst="line">
                <a:avLst/>
              </a:prstGeom>
              <a:noFill/>
              <a:ln w="63500" cap="flat">
                <a:solidFill>
                  <a:srgbClr val="000000">
                    <a:alpha val="35000"/>
                  </a:srgbClr>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Shape 5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552" name="Shape 552"/>
          <p:cNvSpPr/>
          <p:nvPr/>
        </p:nvSpPr>
        <p:spPr>
          <a:xfrm>
            <a:off x="-228600" y="1574800"/>
            <a:ext cx="13449300" cy="5600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i="1" sz="6400">
                <a:solidFill>
                  <a:srgbClr val="D58400"/>
                </a:solidFill>
              </a:rPr>
              <a:t>Why  ? </a:t>
            </a:r>
            <a:endParaRPr i="1" sz="6400">
              <a:solidFill>
                <a:srgbClr val="D58400"/>
              </a:solidFill>
            </a:endParaRPr>
          </a:p>
          <a:p>
            <a:pPr lvl="0">
              <a:defRPr sz="1800"/>
            </a:pPr>
            <a:r>
              <a:rPr sz="6400"/>
              <a:t>Let’s give a look to </a:t>
            </a:r>
            <a:br>
              <a:rPr sz="6400"/>
            </a:br>
            <a:r>
              <a:rPr sz="6400"/>
              <a:t>the current situation</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nvSpPr>
        <p:spPr>
          <a:xfrm>
            <a:off x="63500" y="2082799"/>
            <a:ext cx="1235243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500" indent="-571500" algn="l">
              <a:spcBef>
                <a:spcPts val="2400"/>
              </a:spcBef>
              <a:buClr>
                <a:srgbClr val="005493"/>
              </a:buClr>
              <a:buSzPct val="150000"/>
              <a:buChar char="•"/>
              <a:defRPr sz="1800"/>
            </a:pPr>
            <a:r>
              <a:rPr sz="3600"/>
              <a:t>To cope with the increasing UC demand while handling energy concerns but…</a:t>
            </a:r>
            <a:endParaRPr sz="3600"/>
          </a:p>
        </p:txBody>
      </p:sp>
      <p:sp>
        <p:nvSpPr>
          <p:cNvPr id="555" name="Shape 555"/>
          <p:cNvSpPr/>
          <p:nvPr/>
        </p:nvSpPr>
        <p:spPr>
          <a:xfrm>
            <a:off x="114300" y="101600"/>
            <a:ext cx="12763500" cy="140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6100"/>
            </a:lvl1pPr>
          </a:lstStyle>
          <a:p>
            <a:pPr lvl="0">
              <a:defRPr sz="1800"/>
            </a:pPr>
            <a:r>
              <a:rPr sz="6100"/>
              <a:t>The Current Trend: Large off shore DCs</a:t>
            </a:r>
          </a:p>
        </p:txBody>
      </p:sp>
      <p:sp>
        <p:nvSpPr>
          <p:cNvPr id="556" name="Shape 556"/>
          <p:cNvSpPr/>
          <p:nvPr>
            <p:ph type="sldNum" sz="quarter" idx="2"/>
          </p:nvPr>
        </p:nvSpPr>
        <p:spPr>
          <a:xfrm>
            <a:off x="11334750" y="9144000"/>
            <a:ext cx="342900" cy="368300"/>
          </a:xfrm>
          <a:prstGeom prst="rect">
            <a:avLst/>
          </a:prstGeom>
          <a:extLst>
            <a:ext uri="{C572A759-6A51-4108-AA02-DFA0A04FC94B}">
              <ma14:wrappingTextBoxFlag xmlns:ma14="http://schemas.microsoft.com/office/mac/drawingml/2011/main" val="1"/>
            </a:ext>
          </a:extLst>
        </p:spPr>
        <p:txBody>
          <a:bodyPr/>
          <a:lstStyle>
            <a:lvl1pPr algn="l" defTabSz="457200">
              <a:defRPr sz="1200">
                <a:latin typeface="Helvetica"/>
                <a:ea typeface="Helvetica"/>
                <a:cs typeface="Helvetica"/>
                <a:sym typeface="Helvetica"/>
              </a:defRPr>
            </a:lvl1pPr>
          </a:lstStyle>
          <a:p>
            <a:pPr lvl="0">
              <a:defRPr sz="1800"/>
            </a:pPr>
            <a:fld id="{86CB4B4D-7CA3-9044-876B-883B54F8677D}" type="slidenum">
              <a:rPr sz="1200"/>
            </a:fld>
          </a:p>
        </p:txBody>
      </p:sp>
      <p:grpSp>
        <p:nvGrpSpPr>
          <p:cNvPr id="559" name="Group 559"/>
          <p:cNvGrpSpPr/>
          <p:nvPr/>
        </p:nvGrpSpPr>
        <p:grpSpPr>
          <a:xfrm>
            <a:off x="2069115" y="3307316"/>
            <a:ext cx="8866570" cy="5931934"/>
            <a:chOff x="0" y="0"/>
            <a:chExt cx="8866568" cy="5931933"/>
          </a:xfrm>
        </p:grpSpPr>
        <p:pic>
          <p:nvPicPr>
            <p:cNvPr id="557" name="pasted-image.tif"/>
            <p:cNvPicPr/>
            <p:nvPr/>
          </p:nvPicPr>
          <p:blipFill>
            <a:blip r:embed="rId3">
              <a:extLst/>
            </a:blip>
            <a:stretch>
              <a:fillRect/>
            </a:stretch>
          </p:blipFill>
          <p:spPr>
            <a:xfrm>
              <a:off x="0" y="0"/>
              <a:ext cx="8866569" cy="5387486"/>
            </a:xfrm>
            <a:prstGeom prst="rect">
              <a:avLst/>
            </a:prstGeom>
            <a:ln w="12700" cap="flat">
              <a:noFill/>
              <a:miter lim="400000"/>
            </a:ln>
            <a:effectLst/>
          </p:spPr>
        </p:pic>
        <p:sp>
          <p:nvSpPr>
            <p:cNvPr id="558" name="Shape 558"/>
            <p:cNvSpPr/>
            <p:nvPr/>
          </p:nvSpPr>
          <p:spPr>
            <a:xfrm>
              <a:off x="927724" y="5538233"/>
              <a:ext cx="6485757"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2000"/>
                <a:t>credits: </a:t>
              </a:r>
              <a:r>
                <a:rPr sz="2000" u="sng">
                  <a:hlinkClick r:id="rId4" invalidUrl="" action="" tgtFrame="" tooltip="" history="1" highlightClick="0" endSnd="0"/>
                </a:rPr>
                <a:t>datacentertalk.com</a:t>
              </a:r>
              <a:r>
                <a:rPr sz="2000"/>
                <a:t> - Microsoft DC, Quincy,  WA state</a:t>
              </a:r>
            </a:p>
          </p:txBody>
        </p:sp>
      </p:grpSp>
      <p:grpSp>
        <p:nvGrpSpPr>
          <p:cNvPr id="564" name="Group 564"/>
          <p:cNvGrpSpPr/>
          <p:nvPr/>
        </p:nvGrpSpPr>
        <p:grpSpPr>
          <a:xfrm>
            <a:off x="0" y="3743837"/>
            <a:ext cx="13004800" cy="5516093"/>
            <a:chOff x="0" y="0"/>
            <a:chExt cx="13004800" cy="5516092"/>
          </a:xfrm>
        </p:grpSpPr>
        <p:grpSp>
          <p:nvGrpSpPr>
            <p:cNvPr id="562" name="Group 562"/>
            <p:cNvGrpSpPr/>
            <p:nvPr/>
          </p:nvGrpSpPr>
          <p:grpSpPr>
            <a:xfrm>
              <a:off x="0" y="0"/>
              <a:ext cx="13004800" cy="5516093"/>
              <a:chOff x="0" y="0"/>
              <a:chExt cx="13004800" cy="5516092"/>
            </a:xfrm>
          </p:grpSpPr>
          <p:pic>
            <p:nvPicPr>
              <p:cNvPr id="560" name="Screen Shot 2014-09-30 at 11.12.39.png"/>
              <p:cNvPicPr/>
              <p:nvPr/>
            </p:nvPicPr>
            <p:blipFill>
              <a:blip r:embed="rId5">
                <a:extLst/>
              </a:blip>
              <a:stretch>
                <a:fillRect/>
              </a:stretch>
            </p:blipFill>
            <p:spPr>
              <a:xfrm>
                <a:off x="0" y="0"/>
                <a:ext cx="13004800" cy="4657405"/>
              </a:xfrm>
              <a:prstGeom prst="rect">
                <a:avLst/>
              </a:prstGeom>
              <a:ln w="12700" cap="flat">
                <a:noFill/>
                <a:miter lim="400000"/>
              </a:ln>
              <a:effectLst/>
            </p:spPr>
          </p:pic>
          <p:sp>
            <p:nvSpPr>
              <p:cNvPr id="561" name="Shape 561"/>
              <p:cNvSpPr/>
              <p:nvPr/>
            </p:nvSpPr>
            <p:spPr>
              <a:xfrm>
                <a:off x="4716301" y="5122392"/>
                <a:ext cx="3046835"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lvl="0">
                  <a:defRPr sz="1800"/>
                </a:pPr>
                <a:r>
                  <a:rPr sz="2000"/>
                  <a:t>credits: google map - Quincy</a:t>
                </a:r>
              </a:p>
            </p:txBody>
          </p:sp>
        </p:grpSp>
        <p:sp>
          <p:nvSpPr>
            <p:cNvPr id="563" name="Shape 563"/>
            <p:cNvSpPr/>
            <p:nvPr/>
          </p:nvSpPr>
          <p:spPr>
            <a:xfrm>
              <a:off x="4380805" y="1600027"/>
              <a:ext cx="1298576" cy="7074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C82506"/>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567" name="Group 567"/>
          <p:cNvGrpSpPr/>
          <p:nvPr/>
        </p:nvGrpSpPr>
        <p:grpSpPr>
          <a:xfrm>
            <a:off x="1900986" y="3277197"/>
            <a:ext cx="9202828" cy="5992173"/>
            <a:chOff x="0" y="0"/>
            <a:chExt cx="9202826" cy="5992171"/>
          </a:xfrm>
        </p:grpSpPr>
        <p:pic>
          <p:nvPicPr>
            <p:cNvPr id="565" name="pasted-image.tif"/>
            <p:cNvPicPr/>
            <p:nvPr/>
          </p:nvPicPr>
          <p:blipFill>
            <a:blip r:embed="rId6">
              <a:extLst/>
            </a:blip>
            <a:stretch>
              <a:fillRect/>
            </a:stretch>
          </p:blipFill>
          <p:spPr>
            <a:xfrm>
              <a:off x="0" y="0"/>
              <a:ext cx="9202827" cy="5697844"/>
            </a:xfrm>
            <a:prstGeom prst="rect">
              <a:avLst/>
            </a:prstGeom>
            <a:ln w="12700" cap="flat">
              <a:noFill/>
              <a:miter lim="400000"/>
            </a:ln>
            <a:effectLst/>
          </p:spPr>
        </p:pic>
        <p:sp>
          <p:nvSpPr>
            <p:cNvPr id="566" name="Shape 566"/>
            <p:cNvSpPr/>
            <p:nvPr/>
          </p:nvSpPr>
          <p:spPr>
            <a:xfrm>
              <a:off x="3206608" y="5598471"/>
              <a:ext cx="2789611"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2000"/>
                <a:t>credits: </a:t>
              </a:r>
              <a:r>
                <a:rPr sz="2000" u="sng">
                  <a:hlinkClick r:id="rId7" invalidUrl="" action="" tgtFrame="" tooltip="" history="1" highlightClick="0" endSnd="0"/>
                </a:rPr>
                <a:t>coloandcloud.com</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559"/>
                                        </p:tgtEl>
                                        <p:attrNameLst>
                                          <p:attrName>style.visibility</p:attrName>
                                        </p:attrNameLst>
                                      </p:cBhvr>
                                      <p:to>
                                        <p:strVal val="hidden"/>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56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xit" presetSubtype="0" presetID="1" grpId="3" fill="hold">
                                  <p:stCondLst>
                                    <p:cond delay="0"/>
                                  </p:stCondLst>
                                  <p:iterate type="el" backwards="0">
                                    <p:tmAbs val="0"/>
                                  </p:iterate>
                                  <p:childTnLst>
                                    <p:set>
                                      <p:cBhvr>
                                        <p:cTn id="13" fill="hold">
                                          <p:stCondLst>
                                            <p:cond delay="0"/>
                                          </p:stCondLst>
                                        </p:cTn>
                                        <p:tgtEl>
                                          <p:spTgt spid="564"/>
                                        </p:tgtEl>
                                        <p:attrNameLst>
                                          <p:attrName>style.visibility</p:attrName>
                                        </p:attrNameLst>
                                      </p:cBhvr>
                                      <p:to>
                                        <p:strVal val="hidden"/>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2"/>
      <p:bldP build="whole" bldLvl="1" animBg="1" rev="0" advAuto="0" spid="564" grpId="3"/>
      <p:bldP build="whole" bldLvl="1" animBg="1" rev="0" advAuto="0" spid="567" grpId="4"/>
      <p:bldP build="whole" bldLvl="1" animBg="1" rev="0" advAuto="0" spid="55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3" name="Group 573"/>
          <p:cNvGrpSpPr/>
          <p:nvPr/>
        </p:nvGrpSpPr>
        <p:grpSpPr>
          <a:xfrm>
            <a:off x="7823200" y="1435100"/>
            <a:ext cx="698501" cy="698501"/>
            <a:chOff x="0" y="0"/>
            <a:chExt cx="698500" cy="698500"/>
          </a:xfrm>
        </p:grpSpPr>
        <p:pic>
          <p:nvPicPr>
            <p:cNvPr id="571" name="droppedImage.pdf"/>
            <p:cNvPicPr/>
            <p:nvPr/>
          </p:nvPicPr>
          <p:blipFill>
            <a:blip r:embed="rId3">
              <a:extLst/>
            </a:blip>
            <a:stretch>
              <a:fillRect/>
            </a:stretch>
          </p:blipFill>
          <p:spPr>
            <a:xfrm>
              <a:off x="0" y="0"/>
              <a:ext cx="698501" cy="698501"/>
            </a:xfrm>
            <a:prstGeom prst="rect">
              <a:avLst/>
            </a:prstGeom>
            <a:ln w="12700" cap="flat">
              <a:noFill/>
              <a:miter lim="400000"/>
            </a:ln>
            <a:effectLst/>
          </p:spPr>
        </p:pic>
        <p:sp>
          <p:nvSpPr>
            <p:cNvPr id="572" name="Shape 572"/>
            <p:cNvSpPr/>
            <p:nvPr/>
          </p:nvSpPr>
          <p:spPr>
            <a:xfrm>
              <a:off x="85545" y="268922"/>
              <a:ext cx="577022" cy="288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200"/>
              </a:lvl1pPr>
            </a:lstStyle>
            <a:p>
              <a:pPr lvl="0">
                <a:defRPr sz="1800"/>
              </a:pPr>
              <a:r>
                <a:rPr sz="1200"/>
                <a:t>Alice</a:t>
              </a:r>
            </a:p>
          </p:txBody>
        </p:sp>
      </p:grpSp>
      <p:sp>
        <p:nvSpPr>
          <p:cNvPr id="574" name="Shape 5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75" name="cloud.png"/>
          <p:cNvPicPr/>
          <p:nvPr/>
        </p:nvPicPr>
        <p:blipFill>
          <a:blip r:embed="rId4">
            <a:extLst/>
          </a:blip>
          <a:stretch>
            <a:fillRect/>
          </a:stretch>
        </p:blipFill>
        <p:spPr>
          <a:xfrm>
            <a:off x="4406900" y="3441700"/>
            <a:ext cx="4191000" cy="2870200"/>
          </a:xfrm>
          <a:prstGeom prst="rect">
            <a:avLst/>
          </a:prstGeom>
          <a:ln w="12700">
            <a:miter lim="400000"/>
          </a:ln>
        </p:spPr>
      </p:pic>
      <p:pic>
        <p:nvPicPr>
          <p:cNvPr id="576" name="cloud.png"/>
          <p:cNvPicPr/>
          <p:nvPr/>
        </p:nvPicPr>
        <p:blipFill>
          <a:blip r:embed="rId5">
            <a:extLst/>
          </a:blip>
          <a:stretch>
            <a:fillRect/>
          </a:stretch>
        </p:blipFill>
        <p:spPr>
          <a:xfrm>
            <a:off x="2197100" y="3235002"/>
            <a:ext cx="6718300" cy="4600898"/>
          </a:xfrm>
          <a:prstGeom prst="rect">
            <a:avLst/>
          </a:prstGeom>
          <a:ln w="12700">
            <a:miter lim="400000"/>
          </a:ln>
        </p:spPr>
      </p:pic>
      <p:sp>
        <p:nvSpPr>
          <p:cNvPr id="577" name="Shape 577"/>
          <p:cNvSpPr/>
          <p:nvPr/>
        </p:nvSpPr>
        <p:spPr>
          <a:xfrm>
            <a:off x="9600846" y="3048000"/>
            <a:ext cx="529110" cy="30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solidFill>
                  <a:srgbClr val="FFFFFF"/>
                </a:solidFill>
              </a:defRPr>
            </a:lvl1pPr>
          </a:lstStyle>
          <a:p>
            <a:pPr lvl="0">
              <a:defRPr sz="1800">
                <a:solidFill>
                  <a:srgbClr val="000000"/>
                </a:solidFill>
              </a:defRPr>
            </a:pPr>
            <a:r>
              <a:rPr sz="1400">
                <a:solidFill>
                  <a:srgbClr val="FFFFFF"/>
                </a:solidFill>
              </a:rPr>
              <a:t>Denis</a:t>
            </a:r>
          </a:p>
        </p:txBody>
      </p:sp>
      <p:pic>
        <p:nvPicPr>
          <p:cNvPr id="578" name="cloud.pdf"/>
          <p:cNvPicPr/>
          <p:nvPr/>
        </p:nvPicPr>
        <p:blipFill>
          <a:blip r:embed="rId6">
            <a:extLst/>
          </a:blip>
          <a:stretch>
            <a:fillRect/>
          </a:stretch>
        </p:blipFill>
        <p:spPr>
          <a:xfrm>
            <a:off x="8661400" y="3477591"/>
            <a:ext cx="2692400" cy="1843710"/>
          </a:xfrm>
          <a:prstGeom prst="rect">
            <a:avLst/>
          </a:prstGeom>
          <a:ln w="12700">
            <a:miter lim="400000"/>
          </a:ln>
        </p:spPr>
      </p:pic>
      <p:sp>
        <p:nvSpPr>
          <p:cNvPr id="579" name="Shape 579"/>
          <p:cNvSpPr/>
          <p:nvPr/>
        </p:nvSpPr>
        <p:spPr>
          <a:xfrm>
            <a:off x="63500" y="1244600"/>
            <a:ext cx="7188200" cy="289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500" indent="-571500" algn="l">
              <a:spcBef>
                <a:spcPts val="2400"/>
              </a:spcBef>
              <a:buClr>
                <a:srgbClr val="005493"/>
              </a:buClr>
              <a:buSzPct val="150000"/>
              <a:buChar char="•"/>
              <a:defRPr sz="1800"/>
            </a:pPr>
            <a:r>
              <a:rPr sz="3600">
                <a:solidFill>
                  <a:srgbClr val="FF9300"/>
                </a:solidFill>
              </a:rPr>
              <a:t>Large off shore DCs </a:t>
            </a:r>
            <a:r>
              <a:rPr sz="3600"/>
              <a:t>to cope with the increasing UC demand while handling energy concerns but…</a:t>
            </a:r>
            <a:endParaRPr sz="3600"/>
          </a:p>
        </p:txBody>
      </p:sp>
      <p:sp>
        <p:nvSpPr>
          <p:cNvPr id="580" name="Shape 580"/>
          <p:cNvSpPr/>
          <p:nvPr/>
        </p:nvSpPr>
        <p:spPr>
          <a:xfrm>
            <a:off x="114300" y="101600"/>
            <a:ext cx="12763500" cy="140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6100"/>
            </a:lvl1pPr>
          </a:lstStyle>
          <a:p>
            <a:pPr lvl="0">
              <a:defRPr sz="1800"/>
            </a:pPr>
            <a:r>
              <a:rPr sz="6100"/>
              <a:t>Inherent limitations of current solutions</a:t>
            </a:r>
          </a:p>
        </p:txBody>
      </p:sp>
      <p:sp>
        <p:nvSpPr>
          <p:cNvPr id="581" name="Shape 581"/>
          <p:cNvSpPr/>
          <p:nvPr/>
        </p:nvSpPr>
        <p:spPr>
          <a:xfrm>
            <a:off x="-152400" y="3331210"/>
            <a:ext cx="7466404" cy="1808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indent="0" algn="l">
              <a:lnSpc>
                <a:spcPct val="80000"/>
              </a:lnSpc>
              <a:spcBef>
                <a:spcPts val="2400"/>
              </a:spcBef>
              <a:defRPr sz="1800"/>
            </a:pPr>
            <a:r>
              <a:rPr sz="2800"/>
              <a:t>1. Externalization of private applications/data (jurisdiction concerns, PRISM NSA scandal, Patriot Act)</a:t>
            </a:r>
            <a:br>
              <a:rPr sz="2800"/>
            </a:br>
            <a:br>
              <a:rPr sz="2800"/>
            </a:br>
          </a:p>
        </p:txBody>
      </p:sp>
      <p:sp>
        <p:nvSpPr>
          <p:cNvPr id="582" name="Shape 582"/>
          <p:cNvSpPr/>
          <p:nvPr/>
        </p:nvSpPr>
        <p:spPr>
          <a:xfrm>
            <a:off x="-114300" y="4724400"/>
            <a:ext cx="7937500" cy="200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indent="0" algn="l">
              <a:lnSpc>
                <a:spcPct val="80000"/>
              </a:lnSpc>
              <a:spcBef>
                <a:spcPts val="2400"/>
              </a:spcBef>
              <a:defRPr sz="1800"/>
            </a:pPr>
            <a:r>
              <a:rPr sz="2800"/>
              <a:t>2. Overhead </a:t>
            </a:r>
            <a:r>
              <a:rPr sz="2800"/>
              <a:t>implied by the unavoidable use of the Internet to reach distant platforms</a:t>
            </a:r>
            <a:br>
              <a:rPr sz="2800"/>
            </a:br>
            <a:endParaRPr sz="2800"/>
          </a:p>
        </p:txBody>
      </p:sp>
      <p:grpSp>
        <p:nvGrpSpPr>
          <p:cNvPr id="585" name="Group 585"/>
          <p:cNvGrpSpPr/>
          <p:nvPr/>
        </p:nvGrpSpPr>
        <p:grpSpPr>
          <a:xfrm>
            <a:off x="8797170" y="5225478"/>
            <a:ext cx="3657601" cy="3347439"/>
            <a:chOff x="0" y="0"/>
            <a:chExt cx="3657600" cy="3347437"/>
          </a:xfrm>
        </p:grpSpPr>
        <p:sp>
          <p:nvSpPr>
            <p:cNvPr id="583" name="Shape 583"/>
            <p:cNvSpPr/>
            <p:nvPr/>
          </p:nvSpPr>
          <p:spPr>
            <a:xfrm>
              <a:off x="1570869" y="0"/>
              <a:ext cx="270780" cy="1008549"/>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pic>
          <p:nvPicPr>
            <p:cNvPr id="584" name="cloud.pdf"/>
            <p:cNvPicPr/>
            <p:nvPr/>
          </p:nvPicPr>
          <p:blipFill>
            <a:blip r:embed="rId6">
              <a:extLst/>
            </a:blip>
            <a:stretch>
              <a:fillRect/>
            </a:stretch>
          </p:blipFill>
          <p:spPr>
            <a:xfrm>
              <a:off x="0" y="842778"/>
              <a:ext cx="3657600" cy="2504660"/>
            </a:xfrm>
            <a:prstGeom prst="rect">
              <a:avLst/>
            </a:prstGeom>
            <a:ln w="12700" cap="flat">
              <a:noFill/>
              <a:miter lim="400000"/>
            </a:ln>
            <a:effectLst/>
          </p:spPr>
        </p:pic>
      </p:grpSp>
      <p:grpSp>
        <p:nvGrpSpPr>
          <p:cNvPr id="622" name="Group 622"/>
          <p:cNvGrpSpPr/>
          <p:nvPr/>
        </p:nvGrpSpPr>
        <p:grpSpPr>
          <a:xfrm>
            <a:off x="8313599" y="3664787"/>
            <a:ext cx="3035173" cy="1720417"/>
            <a:chOff x="0" y="0"/>
            <a:chExt cx="3035171" cy="1720416"/>
          </a:xfrm>
        </p:grpSpPr>
        <p:grpSp>
          <p:nvGrpSpPr>
            <p:cNvPr id="588" name="Group 588"/>
            <p:cNvGrpSpPr/>
            <p:nvPr/>
          </p:nvGrpSpPr>
          <p:grpSpPr>
            <a:xfrm>
              <a:off x="2003550" y="449803"/>
              <a:ext cx="295147" cy="303299"/>
              <a:chOff x="0" y="0"/>
              <a:chExt cx="295146" cy="303298"/>
            </a:xfrm>
          </p:grpSpPr>
          <p:sp>
            <p:nvSpPr>
              <p:cNvPr id="586" name="Shape 586"/>
              <p:cNvSpPr/>
              <p:nvPr/>
            </p:nvSpPr>
            <p:spPr>
              <a:xfrm flipH="1" flipV="1">
                <a:off x="0" y="112954"/>
                <a:ext cx="280704" cy="190345"/>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587" name="Shape 587"/>
              <p:cNvSpPr/>
              <p:nvPr/>
            </p:nvSpPr>
            <p:spPr>
              <a:xfrm>
                <a:off x="49618" y="0"/>
                <a:ext cx="245529" cy="17331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sp>
          <p:nvSpPr>
            <p:cNvPr id="589" name="Shape 589"/>
            <p:cNvSpPr/>
            <p:nvPr/>
          </p:nvSpPr>
          <p:spPr>
            <a:xfrm>
              <a:off x="1471956" y="-1"/>
              <a:ext cx="593825" cy="57526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4013"/>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590" name="Shape 590"/>
            <p:cNvSpPr/>
            <p:nvPr/>
          </p:nvSpPr>
          <p:spPr>
            <a:xfrm flipV="1">
              <a:off x="809153" y="370009"/>
              <a:ext cx="606598" cy="37551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591" name="Shape 591"/>
            <p:cNvSpPr/>
            <p:nvPr/>
          </p:nvSpPr>
          <p:spPr>
            <a:xfrm flipV="1">
              <a:off x="1603503" y="571396"/>
              <a:ext cx="33639" cy="434097"/>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592" name="Shape 592"/>
            <p:cNvSpPr/>
            <p:nvPr/>
          </p:nvSpPr>
          <p:spPr>
            <a:xfrm flipH="1">
              <a:off x="968023" y="456668"/>
              <a:ext cx="592155" cy="389956"/>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593" name="Shape 593"/>
            <p:cNvSpPr/>
            <p:nvPr/>
          </p:nvSpPr>
          <p:spPr>
            <a:xfrm>
              <a:off x="1771502" y="569166"/>
              <a:ext cx="5318" cy="364113"/>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nvGrpSpPr>
            <p:cNvPr id="603" name="Group 603"/>
            <p:cNvGrpSpPr/>
            <p:nvPr/>
          </p:nvGrpSpPr>
          <p:grpSpPr>
            <a:xfrm>
              <a:off x="247094" y="721666"/>
              <a:ext cx="2386449" cy="865268"/>
              <a:chOff x="0" y="0"/>
              <a:chExt cx="2386447" cy="865267"/>
            </a:xfrm>
          </p:grpSpPr>
          <p:grpSp>
            <p:nvGrpSpPr>
              <p:cNvPr id="596" name="Group 596"/>
              <p:cNvGrpSpPr/>
              <p:nvPr/>
            </p:nvGrpSpPr>
            <p:grpSpPr>
              <a:xfrm>
                <a:off x="1909667" y="0"/>
                <a:ext cx="476781" cy="654273"/>
                <a:chOff x="0" y="0"/>
                <a:chExt cx="476779" cy="654272"/>
              </a:xfrm>
            </p:grpSpPr>
            <p:sp>
              <p:nvSpPr>
                <p:cNvPr id="594" name="Shape 594"/>
                <p:cNvSpPr/>
                <p:nvPr/>
              </p:nvSpPr>
              <p:spPr>
                <a:xfrm>
                  <a:off x="31875" y="203660"/>
                  <a:ext cx="444905" cy="36639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595" name="droppedImage.png"/>
                <p:cNvPicPr/>
                <p:nvPr/>
              </p:nvPicPr>
              <p:blipFill>
                <a:blip r:embed="rId7">
                  <a:extLst/>
                </a:blip>
                <a:stretch>
                  <a:fillRect/>
                </a:stretch>
              </p:blipFill>
              <p:spPr>
                <a:xfrm>
                  <a:off x="0" y="0"/>
                  <a:ext cx="462719" cy="654273"/>
                </a:xfrm>
                <a:prstGeom prst="rect">
                  <a:avLst/>
                </a:prstGeom>
                <a:ln w="12700" cap="flat">
                  <a:noFill/>
                  <a:miter lim="400000"/>
                </a:ln>
                <a:effectLst/>
              </p:spPr>
            </p:pic>
          </p:grpSp>
          <p:grpSp>
            <p:nvGrpSpPr>
              <p:cNvPr id="599" name="Group 599"/>
              <p:cNvGrpSpPr/>
              <p:nvPr/>
            </p:nvGrpSpPr>
            <p:grpSpPr>
              <a:xfrm>
                <a:off x="1126870" y="32959"/>
                <a:ext cx="462720" cy="654273"/>
                <a:chOff x="0" y="0"/>
                <a:chExt cx="462718" cy="654272"/>
              </a:xfrm>
            </p:grpSpPr>
            <p:sp>
              <p:nvSpPr>
                <p:cNvPr id="597" name="Shape 597"/>
                <p:cNvSpPr/>
                <p:nvPr/>
              </p:nvSpPr>
              <p:spPr>
                <a:xfrm>
                  <a:off x="8723" y="226813"/>
                  <a:ext cx="444905" cy="36639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598" name="droppedImage.png"/>
                <p:cNvPicPr/>
                <p:nvPr/>
              </p:nvPicPr>
              <p:blipFill>
                <a:blip r:embed="rId7">
                  <a:extLst/>
                </a:blip>
                <a:stretch>
                  <a:fillRect/>
                </a:stretch>
              </p:blipFill>
              <p:spPr>
                <a:xfrm>
                  <a:off x="0" y="0"/>
                  <a:ext cx="462719" cy="654273"/>
                </a:xfrm>
                <a:prstGeom prst="rect">
                  <a:avLst/>
                </a:prstGeom>
                <a:ln w="12700" cap="flat">
                  <a:noFill/>
                  <a:miter lim="400000"/>
                </a:ln>
                <a:effectLst/>
              </p:spPr>
            </p:pic>
          </p:grpSp>
          <p:grpSp>
            <p:nvGrpSpPr>
              <p:cNvPr id="602" name="Group 602"/>
              <p:cNvGrpSpPr/>
              <p:nvPr/>
            </p:nvGrpSpPr>
            <p:grpSpPr>
              <a:xfrm>
                <a:off x="0" y="210994"/>
                <a:ext cx="462719" cy="654274"/>
                <a:chOff x="0" y="0"/>
                <a:chExt cx="462718" cy="654272"/>
              </a:xfrm>
            </p:grpSpPr>
            <p:sp>
              <p:nvSpPr>
                <p:cNvPr id="600" name="Shape 600"/>
                <p:cNvSpPr/>
                <p:nvPr/>
              </p:nvSpPr>
              <p:spPr>
                <a:xfrm>
                  <a:off x="8723" y="226813"/>
                  <a:ext cx="444905" cy="36639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01" name="droppedImage.png"/>
                <p:cNvPicPr/>
                <p:nvPr/>
              </p:nvPicPr>
              <p:blipFill>
                <a:blip r:embed="rId7">
                  <a:extLst/>
                </a:blip>
                <a:stretch>
                  <a:fillRect/>
                </a:stretch>
              </p:blipFill>
              <p:spPr>
                <a:xfrm>
                  <a:off x="0" y="0"/>
                  <a:ext cx="462719" cy="654273"/>
                </a:xfrm>
                <a:prstGeom prst="rect">
                  <a:avLst/>
                </a:prstGeom>
                <a:ln w="12700" cap="flat">
                  <a:noFill/>
                  <a:miter lim="400000"/>
                </a:ln>
                <a:effectLst/>
              </p:spPr>
            </p:pic>
          </p:grpSp>
        </p:grpSp>
        <p:grpSp>
          <p:nvGrpSpPr>
            <p:cNvPr id="606" name="Group 606"/>
            <p:cNvGrpSpPr/>
            <p:nvPr/>
          </p:nvGrpSpPr>
          <p:grpSpPr>
            <a:xfrm>
              <a:off x="2360617" y="62556"/>
              <a:ext cx="507693" cy="717867"/>
              <a:chOff x="0" y="0"/>
              <a:chExt cx="507692" cy="717865"/>
            </a:xfrm>
          </p:grpSpPr>
          <p:sp>
            <p:nvSpPr>
              <p:cNvPr id="604" name="Shape 604"/>
              <p:cNvSpPr/>
              <p:nvPr/>
            </p:nvSpPr>
            <p:spPr>
              <a:xfrm>
                <a:off x="46792" y="307936"/>
                <a:ext cx="444496" cy="3660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05" name="droppedImage.png"/>
              <p:cNvPicPr/>
              <p:nvPr/>
            </p:nvPicPr>
            <p:blipFill>
              <a:blip r:embed="rId7">
                <a:extLst/>
              </a:blip>
              <a:stretch>
                <a:fillRect/>
              </a:stretch>
            </p:blipFill>
            <p:spPr>
              <a:xfrm>
                <a:off x="0" y="0"/>
                <a:ext cx="507693" cy="717866"/>
              </a:xfrm>
              <a:prstGeom prst="rect">
                <a:avLst/>
              </a:prstGeom>
              <a:ln w="12700" cap="flat">
                <a:noFill/>
                <a:miter lim="400000"/>
              </a:ln>
              <a:effectLst/>
            </p:spPr>
          </p:pic>
        </p:grpSp>
        <p:grpSp>
          <p:nvGrpSpPr>
            <p:cNvPr id="609" name="Group 609"/>
            <p:cNvGrpSpPr/>
            <p:nvPr/>
          </p:nvGrpSpPr>
          <p:grpSpPr>
            <a:xfrm>
              <a:off x="1624758" y="1024880"/>
              <a:ext cx="464084" cy="656204"/>
              <a:chOff x="0" y="0"/>
              <a:chExt cx="464083" cy="656203"/>
            </a:xfrm>
          </p:grpSpPr>
          <p:sp>
            <p:nvSpPr>
              <p:cNvPr id="607" name="Shape 607"/>
              <p:cNvSpPr/>
              <p:nvPr/>
            </p:nvSpPr>
            <p:spPr>
              <a:xfrm>
                <a:off x="42773" y="281486"/>
                <a:ext cx="406315" cy="33461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08" name="droppedImage.png"/>
              <p:cNvPicPr/>
              <p:nvPr/>
            </p:nvPicPr>
            <p:blipFill>
              <a:blip r:embed="rId7">
                <a:extLst/>
              </a:blip>
              <a:stretch>
                <a:fillRect/>
              </a:stretch>
            </p:blipFill>
            <p:spPr>
              <a:xfrm>
                <a:off x="0" y="0"/>
                <a:ext cx="464084" cy="656204"/>
              </a:xfrm>
              <a:prstGeom prst="rect">
                <a:avLst/>
              </a:prstGeom>
              <a:ln w="12700" cap="flat">
                <a:noFill/>
                <a:miter lim="400000"/>
              </a:ln>
              <a:effectLst/>
            </p:spPr>
          </p:pic>
        </p:grpSp>
        <p:grpSp>
          <p:nvGrpSpPr>
            <p:cNvPr id="612" name="Group 612"/>
            <p:cNvGrpSpPr/>
            <p:nvPr/>
          </p:nvGrpSpPr>
          <p:grpSpPr>
            <a:xfrm>
              <a:off x="690002" y="821672"/>
              <a:ext cx="464085" cy="656205"/>
              <a:chOff x="0" y="0"/>
              <a:chExt cx="464083" cy="656203"/>
            </a:xfrm>
          </p:grpSpPr>
          <p:sp>
            <p:nvSpPr>
              <p:cNvPr id="610" name="Shape 610"/>
              <p:cNvSpPr/>
              <p:nvPr/>
            </p:nvSpPr>
            <p:spPr>
              <a:xfrm>
                <a:off x="42773" y="281486"/>
                <a:ext cx="406315" cy="33461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11" name="droppedImage.png"/>
              <p:cNvPicPr/>
              <p:nvPr/>
            </p:nvPicPr>
            <p:blipFill>
              <a:blip r:embed="rId7">
                <a:extLst/>
              </a:blip>
              <a:stretch>
                <a:fillRect/>
              </a:stretch>
            </p:blipFill>
            <p:spPr>
              <a:xfrm>
                <a:off x="0" y="0"/>
                <a:ext cx="464084" cy="656204"/>
              </a:xfrm>
              <a:prstGeom prst="rect">
                <a:avLst/>
              </a:prstGeom>
              <a:ln w="12700" cap="flat">
                <a:noFill/>
                <a:miter lim="400000"/>
              </a:ln>
              <a:effectLst/>
            </p:spPr>
          </p:pic>
        </p:grpSp>
        <p:grpSp>
          <p:nvGrpSpPr>
            <p:cNvPr id="615" name="Group 615"/>
            <p:cNvGrpSpPr/>
            <p:nvPr/>
          </p:nvGrpSpPr>
          <p:grpSpPr>
            <a:xfrm>
              <a:off x="2571088" y="621045"/>
              <a:ext cx="464084" cy="656204"/>
              <a:chOff x="0" y="0"/>
              <a:chExt cx="464083" cy="656203"/>
            </a:xfrm>
          </p:grpSpPr>
          <p:sp>
            <p:nvSpPr>
              <p:cNvPr id="613" name="Shape 613"/>
              <p:cNvSpPr/>
              <p:nvPr/>
            </p:nvSpPr>
            <p:spPr>
              <a:xfrm>
                <a:off x="42773" y="281486"/>
                <a:ext cx="406315" cy="33461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14" name="droppedImage.png"/>
              <p:cNvPicPr/>
              <p:nvPr/>
            </p:nvPicPr>
            <p:blipFill>
              <a:blip r:embed="rId7">
                <a:extLst/>
              </a:blip>
              <a:stretch>
                <a:fillRect/>
              </a:stretch>
            </p:blipFill>
            <p:spPr>
              <a:xfrm>
                <a:off x="0" y="0"/>
                <a:ext cx="464084" cy="656204"/>
              </a:xfrm>
              <a:prstGeom prst="rect">
                <a:avLst/>
              </a:prstGeom>
              <a:ln w="12700" cap="flat">
                <a:noFill/>
                <a:miter lim="400000"/>
              </a:ln>
              <a:effectLst/>
            </p:spPr>
          </p:pic>
        </p:grpSp>
        <p:grpSp>
          <p:nvGrpSpPr>
            <p:cNvPr id="618" name="Group 618"/>
            <p:cNvGrpSpPr/>
            <p:nvPr/>
          </p:nvGrpSpPr>
          <p:grpSpPr>
            <a:xfrm>
              <a:off x="0" y="506282"/>
              <a:ext cx="507693" cy="717866"/>
              <a:chOff x="0" y="0"/>
              <a:chExt cx="507692" cy="717865"/>
            </a:xfrm>
          </p:grpSpPr>
          <p:sp>
            <p:nvSpPr>
              <p:cNvPr id="616" name="Shape 616"/>
              <p:cNvSpPr/>
              <p:nvPr/>
            </p:nvSpPr>
            <p:spPr>
              <a:xfrm>
                <a:off x="46792" y="307936"/>
                <a:ext cx="444496" cy="3660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17" name="droppedImage.png"/>
              <p:cNvPicPr/>
              <p:nvPr/>
            </p:nvPicPr>
            <p:blipFill>
              <a:blip r:embed="rId7">
                <a:extLst/>
              </a:blip>
              <a:stretch>
                <a:fillRect/>
              </a:stretch>
            </p:blipFill>
            <p:spPr>
              <a:xfrm>
                <a:off x="0" y="0"/>
                <a:ext cx="507693" cy="717866"/>
              </a:xfrm>
              <a:prstGeom prst="rect">
                <a:avLst/>
              </a:prstGeom>
              <a:ln w="12700" cap="flat">
                <a:noFill/>
                <a:miter lim="400000"/>
              </a:ln>
              <a:effectLst/>
            </p:spPr>
          </p:pic>
        </p:grpSp>
        <p:grpSp>
          <p:nvGrpSpPr>
            <p:cNvPr id="621" name="Group 621"/>
            <p:cNvGrpSpPr/>
            <p:nvPr/>
          </p:nvGrpSpPr>
          <p:grpSpPr>
            <a:xfrm>
              <a:off x="1132878" y="1002551"/>
              <a:ext cx="507693" cy="717866"/>
              <a:chOff x="0" y="0"/>
              <a:chExt cx="507692" cy="717865"/>
            </a:xfrm>
          </p:grpSpPr>
          <p:sp>
            <p:nvSpPr>
              <p:cNvPr id="619" name="Shape 619"/>
              <p:cNvSpPr/>
              <p:nvPr/>
            </p:nvSpPr>
            <p:spPr>
              <a:xfrm>
                <a:off x="46792" y="307936"/>
                <a:ext cx="444496" cy="3660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20" name="droppedImage.png"/>
              <p:cNvPicPr/>
              <p:nvPr/>
            </p:nvPicPr>
            <p:blipFill>
              <a:blip r:embed="rId7">
                <a:extLst/>
              </a:blip>
              <a:stretch>
                <a:fillRect/>
              </a:stretch>
            </p:blipFill>
            <p:spPr>
              <a:xfrm>
                <a:off x="0" y="0"/>
                <a:ext cx="507693" cy="717866"/>
              </a:xfrm>
              <a:prstGeom prst="rect">
                <a:avLst/>
              </a:prstGeom>
              <a:ln w="12700" cap="flat">
                <a:noFill/>
                <a:miter lim="400000"/>
              </a:ln>
              <a:effectLst/>
            </p:spPr>
          </p:pic>
        </p:grpSp>
      </p:grpSp>
      <p:sp>
        <p:nvSpPr>
          <p:cNvPr id="623" name="Shape 623"/>
          <p:cNvSpPr/>
          <p:nvPr/>
        </p:nvSpPr>
        <p:spPr>
          <a:xfrm>
            <a:off x="-152400" y="5943600"/>
            <a:ext cx="9842500"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indent="0" algn="l">
              <a:lnSpc>
                <a:spcPct val="80000"/>
              </a:lnSpc>
              <a:spcBef>
                <a:spcPts val="2400"/>
              </a:spcBef>
              <a:defRPr sz="1800"/>
            </a:pPr>
            <a:r>
              <a:rPr sz="2800"/>
              <a:t>3. The connectivity to the application/data cannot be ensured by centralized dedicated centers (disaster recovery)</a:t>
            </a:r>
            <a:br>
              <a:rPr sz="2800"/>
            </a:br>
            <a:r>
              <a:rPr sz="2800"/>
              <a:t> </a:t>
            </a:r>
          </a:p>
        </p:txBody>
      </p:sp>
      <p:pic>
        <p:nvPicPr>
          <p:cNvPr id="624" name="droppedImage.png"/>
          <p:cNvPicPr/>
          <p:nvPr/>
        </p:nvPicPr>
        <p:blipFill>
          <a:blip r:embed="rId7">
            <a:extLst/>
          </a:blip>
          <a:stretch>
            <a:fillRect/>
          </a:stretch>
        </p:blipFill>
        <p:spPr>
          <a:xfrm>
            <a:off x="7505700" y="1652843"/>
            <a:ext cx="495300" cy="700345"/>
          </a:xfrm>
          <a:prstGeom prst="rect">
            <a:avLst/>
          </a:prstGeom>
          <a:ln w="12700">
            <a:miter lim="400000"/>
          </a:ln>
        </p:spPr>
      </p:pic>
      <p:sp>
        <p:nvSpPr>
          <p:cNvPr id="625" name="Shape 625"/>
          <p:cNvSpPr/>
          <p:nvPr/>
        </p:nvSpPr>
        <p:spPr>
          <a:xfrm flipH="1" flipV="1">
            <a:off x="7825475" y="2239178"/>
            <a:ext cx="1372289" cy="1793915"/>
          </a:xfrm>
          <a:prstGeom prst="line">
            <a:avLst/>
          </a:prstGeom>
          <a:ln w="25400">
            <a:solidFill/>
            <a:miter lim="400000"/>
            <a:headEnd type="stealth"/>
            <a:tailEnd type="stealth"/>
          </a:ln>
        </p:spPr>
        <p:txBody>
          <a:bodyPr lIns="50800" tIns="50800" rIns="50800" bIns="50800" anchor="ctr"/>
          <a:lstStyle/>
          <a:p>
            <a:pPr lvl="0" algn="l" defTabSz="457200">
              <a:defRPr sz="1200">
                <a:latin typeface="Helvetica"/>
                <a:ea typeface="Helvetica"/>
                <a:cs typeface="Helvetica"/>
                <a:sym typeface="Helvetica"/>
              </a:defRPr>
            </a:pPr>
          </a:p>
        </p:txBody>
      </p:sp>
      <p:sp>
        <p:nvSpPr>
          <p:cNvPr id="626" name="Shape 626"/>
          <p:cNvSpPr/>
          <p:nvPr/>
        </p:nvSpPr>
        <p:spPr>
          <a:xfrm>
            <a:off x="9709236" y="2159000"/>
            <a:ext cx="667930" cy="30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solidFill>
                  <a:srgbClr val="FFFFFF"/>
                </a:solidFill>
              </a:defRPr>
            </a:lvl1pPr>
          </a:lstStyle>
          <a:p>
            <a:pPr lvl="0">
              <a:defRPr sz="1800">
                <a:solidFill>
                  <a:srgbClr val="000000"/>
                </a:solidFill>
              </a:defRPr>
            </a:pPr>
            <a:r>
              <a:rPr sz="1400">
                <a:solidFill>
                  <a:srgbClr val="FFFFFF"/>
                </a:solidFill>
              </a:rPr>
              <a:t>Charles</a:t>
            </a:r>
          </a:p>
        </p:txBody>
      </p:sp>
      <p:grpSp>
        <p:nvGrpSpPr>
          <p:cNvPr id="631" name="Group 631"/>
          <p:cNvGrpSpPr/>
          <p:nvPr/>
        </p:nvGrpSpPr>
        <p:grpSpPr>
          <a:xfrm>
            <a:off x="10439400" y="1270000"/>
            <a:ext cx="1117600" cy="2288793"/>
            <a:chOff x="0" y="0"/>
            <a:chExt cx="1117600" cy="2288792"/>
          </a:xfrm>
        </p:grpSpPr>
        <p:pic>
          <p:nvPicPr>
            <p:cNvPr id="627" name="droppedImage-filtered.png"/>
            <p:cNvPicPr/>
            <p:nvPr/>
          </p:nvPicPr>
          <p:blipFill>
            <a:blip r:embed="rId8">
              <a:extLst/>
            </a:blip>
            <a:stretch>
              <a:fillRect/>
            </a:stretch>
          </p:blipFill>
          <p:spPr>
            <a:xfrm>
              <a:off x="393700" y="0"/>
              <a:ext cx="723900" cy="723900"/>
            </a:xfrm>
            <a:prstGeom prst="rect">
              <a:avLst/>
            </a:prstGeom>
            <a:ln w="12700" cap="flat">
              <a:noFill/>
              <a:miter lim="400000"/>
            </a:ln>
            <a:effectLst/>
          </p:spPr>
        </p:pic>
        <p:sp>
          <p:nvSpPr>
            <p:cNvPr id="628" name="Shape 628"/>
            <p:cNvSpPr/>
            <p:nvPr/>
          </p:nvSpPr>
          <p:spPr>
            <a:xfrm>
              <a:off x="400136" y="228600"/>
              <a:ext cx="667930" cy="304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FFFFFF"/>
                  </a:solidFill>
                </a:defRPr>
              </a:lvl1pPr>
            </a:lstStyle>
            <a:p>
              <a:pPr lvl="0">
                <a:defRPr sz="1800">
                  <a:solidFill>
                    <a:srgbClr val="000000"/>
                  </a:solidFill>
                </a:defRPr>
              </a:pPr>
              <a:r>
                <a:rPr sz="1400">
                  <a:solidFill>
                    <a:srgbClr val="FFFFFF"/>
                  </a:solidFill>
                </a:rPr>
                <a:t>Charles</a:t>
              </a:r>
            </a:p>
          </p:txBody>
        </p:sp>
        <p:pic>
          <p:nvPicPr>
            <p:cNvPr id="629" name="droppedImage.png"/>
            <p:cNvPicPr/>
            <p:nvPr/>
          </p:nvPicPr>
          <p:blipFill>
            <a:blip r:embed="rId7">
              <a:extLst/>
            </a:blip>
            <a:stretch>
              <a:fillRect/>
            </a:stretch>
          </p:blipFill>
          <p:spPr>
            <a:xfrm>
              <a:off x="0" y="215900"/>
              <a:ext cx="495300" cy="700344"/>
            </a:xfrm>
            <a:prstGeom prst="rect">
              <a:avLst/>
            </a:prstGeom>
            <a:ln w="12700" cap="flat">
              <a:noFill/>
              <a:miter lim="400000"/>
            </a:ln>
            <a:effectLst/>
          </p:spPr>
        </p:pic>
        <p:sp>
          <p:nvSpPr>
            <p:cNvPr id="630" name="Shape 630"/>
            <p:cNvSpPr/>
            <p:nvPr/>
          </p:nvSpPr>
          <p:spPr>
            <a:xfrm flipV="1">
              <a:off x="152400" y="794578"/>
              <a:ext cx="106674" cy="1494215"/>
            </a:xfrm>
            <a:prstGeom prst="line">
              <a:avLst/>
            </a:prstGeom>
            <a:noFill/>
            <a:ln w="25400" cap="flat">
              <a:solidFill>
                <a:srgbClr val="000000"/>
              </a:solidFill>
              <a:prstDash val="solid"/>
              <a:miter lim="400000"/>
              <a:headEnd type="stealth" w="med" len="med"/>
              <a:tail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p>
          </p:txBody>
        </p:sp>
      </p:grpSp>
      <p:grpSp>
        <p:nvGrpSpPr>
          <p:cNvPr id="634" name="Group 634"/>
          <p:cNvGrpSpPr/>
          <p:nvPr/>
        </p:nvGrpSpPr>
        <p:grpSpPr>
          <a:xfrm>
            <a:off x="12179300" y="1917700"/>
            <a:ext cx="774701" cy="774701"/>
            <a:chOff x="0" y="0"/>
            <a:chExt cx="774700" cy="774700"/>
          </a:xfrm>
        </p:grpSpPr>
        <p:pic>
          <p:nvPicPr>
            <p:cNvPr id="632" name="droppedImage.pdf"/>
            <p:cNvPicPr/>
            <p:nvPr/>
          </p:nvPicPr>
          <p:blipFill>
            <a:blip r:embed="rId9">
              <a:extLst/>
            </a:blip>
            <a:stretch>
              <a:fillRect/>
            </a:stretch>
          </p:blipFill>
          <p:spPr>
            <a:xfrm>
              <a:off x="0" y="0"/>
              <a:ext cx="774701" cy="774701"/>
            </a:xfrm>
            <a:prstGeom prst="rect">
              <a:avLst/>
            </a:prstGeom>
            <a:ln w="12700" cap="flat">
              <a:noFill/>
              <a:miter lim="400000"/>
            </a:ln>
            <a:effectLst/>
          </p:spPr>
        </p:pic>
        <p:sp>
          <p:nvSpPr>
            <p:cNvPr id="633" name="Shape 633"/>
            <p:cNvSpPr/>
            <p:nvPr/>
          </p:nvSpPr>
          <p:spPr>
            <a:xfrm>
              <a:off x="207585" y="319955"/>
              <a:ext cx="4445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solidFill>
                    <a:srgbClr val="FFFFFF"/>
                  </a:solidFill>
                </a:defRPr>
              </a:lvl1pPr>
            </a:lstStyle>
            <a:p>
              <a:pPr lvl="0">
                <a:defRPr sz="1800">
                  <a:solidFill>
                    <a:srgbClr val="000000"/>
                  </a:solidFill>
                </a:defRPr>
              </a:pPr>
              <a:r>
                <a:rPr sz="1400">
                  <a:solidFill>
                    <a:srgbClr val="FFFFFF"/>
                  </a:solidFill>
                </a:rPr>
                <a:t>Bob</a:t>
              </a:r>
            </a:p>
          </p:txBody>
        </p:sp>
      </p:grpSp>
      <p:pic>
        <p:nvPicPr>
          <p:cNvPr id="635" name="droppedImage.png"/>
          <p:cNvPicPr/>
          <p:nvPr/>
        </p:nvPicPr>
        <p:blipFill>
          <a:blip r:embed="rId7">
            <a:extLst/>
          </a:blip>
          <a:stretch>
            <a:fillRect/>
          </a:stretch>
        </p:blipFill>
        <p:spPr>
          <a:xfrm>
            <a:off x="12204700" y="2590800"/>
            <a:ext cx="508001" cy="718302"/>
          </a:xfrm>
          <a:prstGeom prst="rect">
            <a:avLst/>
          </a:prstGeom>
          <a:ln w="12700">
            <a:miter lim="400000"/>
          </a:ln>
        </p:spPr>
      </p:pic>
      <p:sp>
        <p:nvSpPr>
          <p:cNvPr id="636" name="Shape 636"/>
          <p:cNvSpPr/>
          <p:nvPr/>
        </p:nvSpPr>
        <p:spPr>
          <a:xfrm flipV="1">
            <a:off x="11258998" y="2596595"/>
            <a:ext cx="1152651" cy="1562614"/>
          </a:xfrm>
          <a:prstGeom prst="line">
            <a:avLst/>
          </a:prstGeom>
          <a:ln w="25400">
            <a:solidFill/>
            <a:miter lim="400000"/>
            <a:headEnd type="stealth"/>
            <a:tailEnd type="stealth"/>
          </a:ln>
        </p:spPr>
        <p:txBody>
          <a:bodyPr lIns="50800" tIns="50800" rIns="50800" bIns="50800" anchor="ctr"/>
          <a:lstStyle/>
          <a:p>
            <a:pPr lvl="0" algn="l" defTabSz="457200">
              <a:defRPr sz="1200">
                <a:latin typeface="Helvetica"/>
                <a:ea typeface="Helvetica"/>
                <a:cs typeface="Helvetica"/>
                <a:sym typeface="Helvetica"/>
              </a:defRPr>
            </a:pPr>
          </a:p>
        </p:txBody>
      </p:sp>
      <p:sp>
        <p:nvSpPr>
          <p:cNvPr id="637" name="Shape 637"/>
          <p:cNvSpPr/>
          <p:nvPr/>
        </p:nvSpPr>
        <p:spPr>
          <a:xfrm>
            <a:off x="228600" y="7175500"/>
            <a:ext cx="89027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571500" indent="-571500" algn="l">
              <a:spcBef>
                <a:spcPts val="2400"/>
              </a:spcBef>
              <a:buClr>
                <a:srgbClr val="005493"/>
              </a:buClr>
              <a:buSzPct val="150000"/>
              <a:buChar char="•"/>
              <a:defRPr sz="1800"/>
            </a:pPr>
            <a:r>
              <a:rPr sz="3600"/>
              <a:t>Hybrid platforms: a promising approach </a:t>
            </a:r>
          </a:p>
        </p:txBody>
      </p:sp>
      <p:grpSp>
        <p:nvGrpSpPr>
          <p:cNvPr id="660" name="Group 660"/>
          <p:cNvGrpSpPr/>
          <p:nvPr/>
        </p:nvGrpSpPr>
        <p:grpSpPr>
          <a:xfrm>
            <a:off x="7340600" y="2310404"/>
            <a:ext cx="2247901" cy="1693139"/>
            <a:chOff x="0" y="0"/>
            <a:chExt cx="2247900" cy="1693137"/>
          </a:xfrm>
        </p:grpSpPr>
        <p:grpSp>
          <p:nvGrpSpPr>
            <p:cNvPr id="657" name="Group 657"/>
            <p:cNvGrpSpPr/>
            <p:nvPr/>
          </p:nvGrpSpPr>
          <p:grpSpPr>
            <a:xfrm>
              <a:off x="0" y="15278"/>
              <a:ext cx="2247901" cy="1539323"/>
              <a:chOff x="0" y="0"/>
              <a:chExt cx="2247900" cy="1539322"/>
            </a:xfrm>
          </p:grpSpPr>
          <p:grpSp>
            <p:nvGrpSpPr>
              <p:cNvPr id="640" name="Group 640"/>
              <p:cNvGrpSpPr/>
              <p:nvPr/>
            </p:nvGrpSpPr>
            <p:grpSpPr>
              <a:xfrm>
                <a:off x="1365546" y="530348"/>
                <a:ext cx="244118" cy="250861"/>
                <a:chOff x="0" y="0"/>
                <a:chExt cx="244116" cy="250859"/>
              </a:xfrm>
            </p:grpSpPr>
            <p:sp>
              <p:nvSpPr>
                <p:cNvPr id="638" name="Shape 638"/>
                <p:cNvSpPr/>
                <p:nvPr/>
              </p:nvSpPr>
              <p:spPr>
                <a:xfrm flipH="1" flipV="1">
                  <a:off x="0" y="93424"/>
                  <a:ext cx="232172" cy="157436"/>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639" name="Shape 639"/>
                <p:cNvSpPr/>
                <p:nvPr/>
              </p:nvSpPr>
              <p:spPr>
                <a:xfrm>
                  <a:off x="41039" y="0"/>
                  <a:ext cx="203078" cy="143349"/>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pic>
            <p:nvPicPr>
              <p:cNvPr id="641" name="cloud.pdf"/>
              <p:cNvPicPr/>
              <p:nvPr/>
            </p:nvPicPr>
            <p:blipFill>
              <a:blip r:embed="rId6">
                <a:extLst/>
              </a:blip>
              <a:stretch>
                <a:fillRect/>
              </a:stretch>
            </p:blipFill>
            <p:spPr>
              <a:xfrm>
                <a:off x="0" y="0"/>
                <a:ext cx="2247901" cy="1539323"/>
              </a:xfrm>
              <a:prstGeom prst="rect">
                <a:avLst/>
              </a:prstGeom>
              <a:ln w="12700" cap="flat">
                <a:noFill/>
                <a:miter lim="400000"/>
              </a:ln>
              <a:effectLst/>
            </p:spPr>
          </p:pic>
          <p:sp>
            <p:nvSpPr>
              <p:cNvPr id="642" name="Shape 642"/>
              <p:cNvSpPr/>
              <p:nvPr/>
            </p:nvSpPr>
            <p:spPr>
              <a:xfrm>
                <a:off x="934873" y="162701"/>
                <a:ext cx="491154" cy="4758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4013"/>
              </a:solid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43" name="Shape 643"/>
              <p:cNvSpPr/>
              <p:nvPr/>
            </p:nvSpPr>
            <p:spPr>
              <a:xfrm flipV="1">
                <a:off x="378150" y="467323"/>
                <a:ext cx="501719" cy="310588"/>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644" name="Shape 644"/>
              <p:cNvSpPr/>
              <p:nvPr/>
            </p:nvSpPr>
            <p:spPr>
              <a:xfrm flipV="1">
                <a:off x="1039916" y="635390"/>
                <a:ext cx="27823" cy="35904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645" name="Shape 645"/>
              <p:cNvSpPr/>
              <p:nvPr/>
            </p:nvSpPr>
            <p:spPr>
              <a:xfrm flipH="1">
                <a:off x="514705" y="540852"/>
                <a:ext cx="489774" cy="32253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sp>
            <p:nvSpPr>
              <p:cNvPr id="646" name="Shape 646"/>
              <p:cNvSpPr/>
              <p:nvPr/>
            </p:nvSpPr>
            <p:spPr>
              <a:xfrm>
                <a:off x="1176470" y="624886"/>
                <a:ext cx="4398" cy="30116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nvGrpSpPr>
              <p:cNvPr id="656" name="Group 656"/>
              <p:cNvGrpSpPr/>
              <p:nvPr/>
            </p:nvGrpSpPr>
            <p:grpSpPr>
              <a:xfrm>
                <a:off x="189075" y="662845"/>
                <a:ext cx="1700732" cy="656507"/>
                <a:chOff x="0" y="0"/>
                <a:chExt cx="1700730" cy="656505"/>
              </a:xfrm>
            </p:grpSpPr>
            <p:grpSp>
              <p:nvGrpSpPr>
                <p:cNvPr id="649" name="Group 649"/>
                <p:cNvGrpSpPr/>
                <p:nvPr/>
              </p:nvGrpSpPr>
              <p:grpSpPr>
                <a:xfrm>
                  <a:off x="1306383" y="88091"/>
                  <a:ext cx="394348" cy="541155"/>
                  <a:chOff x="0" y="0"/>
                  <a:chExt cx="394347" cy="541153"/>
                </a:xfrm>
              </p:grpSpPr>
              <p:sp>
                <p:nvSpPr>
                  <p:cNvPr id="647" name="Shape 647"/>
                  <p:cNvSpPr/>
                  <p:nvPr/>
                </p:nvSpPr>
                <p:spPr>
                  <a:xfrm>
                    <a:off x="26364" y="168448"/>
                    <a:ext cx="367984" cy="30304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48" name="droppedImage.png"/>
                  <p:cNvPicPr/>
                  <p:nvPr/>
                </p:nvPicPr>
                <p:blipFill>
                  <a:blip r:embed="rId7">
                    <a:extLst/>
                  </a:blip>
                  <a:stretch>
                    <a:fillRect/>
                  </a:stretch>
                </p:blipFill>
                <p:spPr>
                  <a:xfrm>
                    <a:off x="0" y="0"/>
                    <a:ext cx="382718" cy="541154"/>
                  </a:xfrm>
                  <a:prstGeom prst="rect">
                    <a:avLst/>
                  </a:prstGeom>
                  <a:ln w="12700" cap="flat">
                    <a:noFill/>
                    <a:miter lim="400000"/>
                  </a:ln>
                  <a:effectLst/>
                </p:spPr>
              </p:pic>
            </p:grpSp>
            <p:grpSp>
              <p:nvGrpSpPr>
                <p:cNvPr id="652" name="Group 652"/>
                <p:cNvGrpSpPr/>
                <p:nvPr/>
              </p:nvGrpSpPr>
              <p:grpSpPr>
                <a:xfrm>
                  <a:off x="658929" y="115351"/>
                  <a:ext cx="382719" cy="541155"/>
                  <a:chOff x="0" y="0"/>
                  <a:chExt cx="382717" cy="541153"/>
                </a:xfrm>
              </p:grpSpPr>
              <p:sp>
                <p:nvSpPr>
                  <p:cNvPr id="650" name="Shape 650"/>
                  <p:cNvSpPr/>
                  <p:nvPr/>
                </p:nvSpPr>
                <p:spPr>
                  <a:xfrm>
                    <a:off x="7215" y="187598"/>
                    <a:ext cx="367983" cy="30304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51" name="droppedImage.png"/>
                  <p:cNvPicPr/>
                  <p:nvPr/>
                </p:nvPicPr>
                <p:blipFill>
                  <a:blip r:embed="rId7">
                    <a:extLst/>
                  </a:blip>
                  <a:stretch>
                    <a:fillRect/>
                  </a:stretch>
                </p:blipFill>
                <p:spPr>
                  <a:xfrm>
                    <a:off x="0" y="0"/>
                    <a:ext cx="382718" cy="541154"/>
                  </a:xfrm>
                  <a:prstGeom prst="rect">
                    <a:avLst/>
                  </a:prstGeom>
                  <a:ln w="12700" cap="flat">
                    <a:noFill/>
                    <a:miter lim="400000"/>
                  </a:ln>
                  <a:effectLst/>
                </p:spPr>
              </p:pic>
            </p:grpSp>
            <p:grpSp>
              <p:nvGrpSpPr>
                <p:cNvPr id="655" name="Group 655"/>
                <p:cNvGrpSpPr/>
                <p:nvPr/>
              </p:nvGrpSpPr>
              <p:grpSpPr>
                <a:xfrm>
                  <a:off x="0" y="0"/>
                  <a:ext cx="382718" cy="541154"/>
                  <a:chOff x="0" y="0"/>
                  <a:chExt cx="382717" cy="541153"/>
                </a:xfrm>
              </p:grpSpPr>
              <p:sp>
                <p:nvSpPr>
                  <p:cNvPr id="653" name="Shape 653"/>
                  <p:cNvSpPr/>
                  <p:nvPr/>
                </p:nvSpPr>
                <p:spPr>
                  <a:xfrm>
                    <a:off x="7215" y="187598"/>
                    <a:ext cx="367983" cy="30304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54" name="droppedImage.png"/>
                  <p:cNvPicPr/>
                  <p:nvPr/>
                </p:nvPicPr>
                <p:blipFill>
                  <a:blip r:embed="rId7">
                    <a:extLst/>
                  </a:blip>
                  <a:stretch>
                    <a:fillRect/>
                  </a:stretch>
                </p:blipFill>
                <p:spPr>
                  <a:xfrm>
                    <a:off x="0" y="0"/>
                    <a:ext cx="382718" cy="541154"/>
                  </a:xfrm>
                  <a:prstGeom prst="rect">
                    <a:avLst/>
                  </a:prstGeom>
                  <a:ln w="12700" cap="flat">
                    <a:noFill/>
                    <a:miter lim="400000"/>
                  </a:ln>
                  <a:effectLst/>
                </p:spPr>
              </p:pic>
            </p:grpSp>
          </p:grpSp>
        </p:grpSp>
        <p:sp>
          <p:nvSpPr>
            <p:cNvPr id="658" name="Shape 658"/>
            <p:cNvSpPr/>
            <p:nvPr/>
          </p:nvSpPr>
          <p:spPr>
            <a:xfrm flipH="1" flipV="1">
              <a:off x="543898" y="0"/>
              <a:ext cx="182384" cy="291971"/>
            </a:xfrm>
            <a:prstGeom prst="line">
              <a:avLst/>
            </a:prstGeom>
            <a:noFill/>
            <a:ln w="25400" cap="flat">
              <a:solidFill>
                <a:srgbClr val="000000"/>
              </a:solidFill>
              <a:prstDash val="solid"/>
              <a:miter lim="400000"/>
              <a:headEnd type="stealth" w="med" len="med"/>
              <a:tail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p>
          </p:txBody>
        </p:sp>
        <p:sp>
          <p:nvSpPr>
            <p:cNvPr id="659" name="Shape 659"/>
            <p:cNvSpPr/>
            <p:nvPr/>
          </p:nvSpPr>
          <p:spPr>
            <a:xfrm flipH="1" flipV="1">
              <a:off x="1587294" y="1354196"/>
              <a:ext cx="255596" cy="338942"/>
            </a:xfrm>
            <a:prstGeom prst="line">
              <a:avLst/>
            </a:prstGeom>
            <a:noFill/>
            <a:ln w="25400" cap="flat">
              <a:solidFill>
                <a:srgbClr val="000000"/>
              </a:solidFill>
              <a:prstDash val="solid"/>
              <a:miter lim="400000"/>
              <a:headEnd type="stealth" w="med" len="med"/>
              <a:tail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p>
          </p:txBody>
        </p:sp>
      </p:grpSp>
      <p:sp>
        <p:nvSpPr>
          <p:cNvPr id="661" name="Shape 661"/>
          <p:cNvSpPr/>
          <p:nvPr/>
        </p:nvSpPr>
        <p:spPr>
          <a:xfrm>
            <a:off x="0" y="7660640"/>
            <a:ext cx="9842500" cy="833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indent="0" algn="l">
              <a:lnSpc>
                <a:spcPct val="80000"/>
              </a:lnSpc>
              <a:spcBef>
                <a:spcPts val="2400"/>
              </a:spcBef>
              <a:defRPr sz="1800"/>
            </a:pPr>
            <a:r>
              <a:rPr sz="2800"/>
              <a:t>It depends how you are going to extend the private one...</a:t>
            </a:r>
            <a:br>
              <a:rPr sz="2800"/>
            </a:br>
          </a:p>
        </p:txBody>
      </p:sp>
      <p:sp>
        <p:nvSpPr>
          <p:cNvPr id="662" name="Shape 662"/>
          <p:cNvSpPr/>
          <p:nvPr/>
        </p:nvSpPr>
        <p:spPr>
          <a:xfrm>
            <a:off x="196849" y="8280399"/>
            <a:ext cx="9144001"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3600">
                <a:solidFill>
                  <a:srgbClr val="FFAA00"/>
                </a:solidFill>
              </a:rPr>
              <a:t>Can we address these concerns ‘‘all in one’’ ? </a:t>
            </a:r>
            <a:endParaRPr b="1" sz="3600">
              <a:solidFill>
                <a:srgbClr val="FFAA00"/>
              </a:solidFill>
            </a:endParaRPr>
          </a:p>
          <a:p>
            <a:pPr lvl="0">
              <a:defRPr sz="1800"/>
            </a:pPr>
            <a:r>
              <a:rPr b="1" sz="3600">
                <a:solidFill>
                  <a:srgbClr val="FFAA00"/>
                </a:solidFill>
              </a:rPr>
              <a:t>µ/nDC concept</a:t>
            </a:r>
          </a:p>
        </p:txBody>
      </p:sp>
      <p:grpSp>
        <p:nvGrpSpPr>
          <p:cNvPr id="778" name="Group 778"/>
          <p:cNvGrpSpPr/>
          <p:nvPr/>
        </p:nvGrpSpPr>
        <p:grpSpPr>
          <a:xfrm>
            <a:off x="8661400" y="5275989"/>
            <a:ext cx="4140202" cy="3067911"/>
            <a:chOff x="0" y="0"/>
            <a:chExt cx="4140201" cy="3067910"/>
          </a:xfrm>
        </p:grpSpPr>
        <p:grpSp>
          <p:nvGrpSpPr>
            <p:cNvPr id="701" name="Group 701"/>
            <p:cNvGrpSpPr/>
            <p:nvPr/>
          </p:nvGrpSpPr>
          <p:grpSpPr>
            <a:xfrm>
              <a:off x="980558" y="9459"/>
              <a:ext cx="1876943" cy="3058452"/>
              <a:chOff x="0" y="0"/>
              <a:chExt cx="1876941" cy="3058451"/>
            </a:xfrm>
          </p:grpSpPr>
          <p:sp>
            <p:nvSpPr>
              <p:cNvPr id="663" name="Shape 663"/>
              <p:cNvSpPr/>
              <p:nvPr/>
            </p:nvSpPr>
            <p:spPr>
              <a:xfrm>
                <a:off x="758217" y="0"/>
                <a:ext cx="272541" cy="1941696"/>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nvGrpSpPr>
              <p:cNvPr id="666" name="Group 666"/>
              <p:cNvGrpSpPr/>
              <p:nvPr/>
            </p:nvGrpSpPr>
            <p:grpSpPr>
              <a:xfrm>
                <a:off x="1082366" y="2251929"/>
                <a:ext cx="156345" cy="160663"/>
                <a:chOff x="0" y="0"/>
                <a:chExt cx="156343" cy="160661"/>
              </a:xfrm>
            </p:grpSpPr>
            <p:sp>
              <p:nvSpPr>
                <p:cNvPr id="664" name="Shape 664"/>
                <p:cNvSpPr/>
                <p:nvPr/>
              </p:nvSpPr>
              <p:spPr>
                <a:xfrm flipH="1" flipV="1">
                  <a:off x="0" y="59833"/>
                  <a:ext cx="148693" cy="100829"/>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665" name="Shape 665"/>
                <p:cNvSpPr/>
                <p:nvPr/>
              </p:nvSpPr>
              <p:spPr>
                <a:xfrm>
                  <a:off x="26283" y="0"/>
                  <a:ext cx="130061" cy="91807"/>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pic>
            <p:nvPicPr>
              <p:cNvPr id="667" name="cloud.pdf"/>
              <p:cNvPicPr/>
              <p:nvPr/>
            </p:nvPicPr>
            <p:blipFill>
              <a:blip r:embed="rId6">
                <a:extLst/>
              </a:blip>
              <a:stretch>
                <a:fillRect/>
              </a:stretch>
            </p:blipFill>
            <p:spPr>
              <a:xfrm>
                <a:off x="0" y="1773154"/>
                <a:ext cx="1876942" cy="1285298"/>
              </a:xfrm>
              <a:prstGeom prst="rect">
                <a:avLst/>
              </a:prstGeom>
              <a:ln w="12700" cap="flat">
                <a:noFill/>
                <a:miter lim="400000"/>
              </a:ln>
              <a:effectLst/>
            </p:spPr>
          </p:pic>
          <p:sp>
            <p:nvSpPr>
              <p:cNvPr id="668" name="Shape 668"/>
              <p:cNvSpPr/>
              <p:nvPr/>
            </p:nvSpPr>
            <p:spPr>
              <a:xfrm>
                <a:off x="800773" y="2013661"/>
                <a:ext cx="314559" cy="30472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4013"/>
              </a:solidFill>
              <a:ln w="127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69" name="Shape 669"/>
              <p:cNvSpPr/>
              <p:nvPr/>
            </p:nvSpPr>
            <p:spPr>
              <a:xfrm flipV="1">
                <a:off x="449676" y="2209662"/>
                <a:ext cx="321325" cy="198915"/>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670" name="Shape 670"/>
              <p:cNvSpPr/>
              <p:nvPr/>
            </p:nvSpPr>
            <p:spPr>
              <a:xfrm flipV="1">
                <a:off x="870456" y="2316339"/>
                <a:ext cx="17819" cy="229949"/>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671" name="Shape 671"/>
              <p:cNvSpPr/>
              <p:nvPr/>
            </p:nvSpPr>
            <p:spPr>
              <a:xfrm flipH="1">
                <a:off x="533832" y="2255566"/>
                <a:ext cx="313674" cy="206566"/>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672" name="Shape 672"/>
              <p:cNvSpPr/>
              <p:nvPr/>
            </p:nvSpPr>
            <p:spPr>
              <a:xfrm>
                <a:off x="959447" y="2315158"/>
                <a:ext cx="2817" cy="192877"/>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nvGrpSpPr>
              <p:cNvPr id="682" name="Group 682"/>
              <p:cNvGrpSpPr/>
              <p:nvPr/>
            </p:nvGrpSpPr>
            <p:grpSpPr>
              <a:xfrm>
                <a:off x="151945" y="2395939"/>
                <a:ext cx="1264139" cy="458347"/>
                <a:chOff x="0" y="0"/>
                <a:chExt cx="1264138" cy="458345"/>
              </a:xfrm>
            </p:grpSpPr>
            <p:grpSp>
              <p:nvGrpSpPr>
                <p:cNvPr id="675" name="Group 675"/>
                <p:cNvGrpSpPr/>
                <p:nvPr/>
              </p:nvGrpSpPr>
              <p:grpSpPr>
                <a:xfrm>
                  <a:off x="1011580" y="0"/>
                  <a:ext cx="252559" cy="346579"/>
                  <a:chOff x="0" y="0"/>
                  <a:chExt cx="252557" cy="346578"/>
                </a:xfrm>
              </p:grpSpPr>
              <p:sp>
                <p:nvSpPr>
                  <p:cNvPr id="673" name="Shape 673"/>
                  <p:cNvSpPr/>
                  <p:nvPr/>
                </p:nvSpPr>
                <p:spPr>
                  <a:xfrm>
                    <a:off x="16885" y="107882"/>
                    <a:ext cx="235673" cy="19408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74" name="droppedImage.png"/>
                  <p:cNvPicPr/>
                  <p:nvPr/>
                </p:nvPicPr>
                <p:blipFill>
                  <a:blip r:embed="rId7">
                    <a:extLst/>
                  </a:blip>
                  <a:stretch>
                    <a:fillRect/>
                  </a:stretch>
                </p:blipFill>
                <p:spPr>
                  <a:xfrm>
                    <a:off x="0" y="0"/>
                    <a:ext cx="245110" cy="346579"/>
                  </a:xfrm>
                  <a:prstGeom prst="rect">
                    <a:avLst/>
                  </a:prstGeom>
                  <a:ln w="12700" cap="flat">
                    <a:noFill/>
                    <a:miter lim="400000"/>
                  </a:ln>
                  <a:effectLst/>
                </p:spPr>
              </p:pic>
            </p:grpSp>
            <p:grpSp>
              <p:nvGrpSpPr>
                <p:cNvPr id="678" name="Group 678"/>
                <p:cNvGrpSpPr/>
                <p:nvPr/>
              </p:nvGrpSpPr>
              <p:grpSpPr>
                <a:xfrm>
                  <a:off x="596921" y="17458"/>
                  <a:ext cx="245110" cy="346580"/>
                  <a:chOff x="0" y="0"/>
                  <a:chExt cx="245109" cy="346578"/>
                </a:xfrm>
              </p:grpSpPr>
              <p:sp>
                <p:nvSpPr>
                  <p:cNvPr id="676" name="Shape 676"/>
                  <p:cNvSpPr/>
                  <p:nvPr/>
                </p:nvSpPr>
                <p:spPr>
                  <a:xfrm>
                    <a:off x="4621" y="120146"/>
                    <a:ext cx="235673" cy="19408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77" name="droppedImage.png"/>
                  <p:cNvPicPr/>
                  <p:nvPr/>
                </p:nvPicPr>
                <p:blipFill>
                  <a:blip r:embed="rId7">
                    <a:extLst/>
                  </a:blip>
                  <a:stretch>
                    <a:fillRect/>
                  </a:stretch>
                </p:blipFill>
                <p:spPr>
                  <a:xfrm>
                    <a:off x="0" y="0"/>
                    <a:ext cx="245110" cy="346579"/>
                  </a:xfrm>
                  <a:prstGeom prst="rect">
                    <a:avLst/>
                  </a:prstGeom>
                  <a:ln w="12700" cap="flat">
                    <a:noFill/>
                    <a:miter lim="400000"/>
                  </a:ln>
                  <a:effectLst/>
                </p:spPr>
              </p:pic>
            </p:grpSp>
            <p:grpSp>
              <p:nvGrpSpPr>
                <p:cNvPr id="681" name="Group 681"/>
                <p:cNvGrpSpPr/>
                <p:nvPr/>
              </p:nvGrpSpPr>
              <p:grpSpPr>
                <a:xfrm>
                  <a:off x="0" y="111767"/>
                  <a:ext cx="245110" cy="346579"/>
                  <a:chOff x="0" y="0"/>
                  <a:chExt cx="245109" cy="346578"/>
                </a:xfrm>
              </p:grpSpPr>
              <p:sp>
                <p:nvSpPr>
                  <p:cNvPr id="679" name="Shape 679"/>
                  <p:cNvSpPr/>
                  <p:nvPr/>
                </p:nvSpPr>
                <p:spPr>
                  <a:xfrm>
                    <a:off x="4621" y="120146"/>
                    <a:ext cx="235673" cy="19408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80" name="droppedImage.png"/>
                  <p:cNvPicPr/>
                  <p:nvPr/>
                </p:nvPicPr>
                <p:blipFill>
                  <a:blip r:embed="rId7">
                    <a:extLst/>
                  </a:blip>
                  <a:stretch>
                    <a:fillRect/>
                  </a:stretch>
                </p:blipFill>
                <p:spPr>
                  <a:xfrm>
                    <a:off x="0" y="0"/>
                    <a:ext cx="245110" cy="346579"/>
                  </a:xfrm>
                  <a:prstGeom prst="rect">
                    <a:avLst/>
                  </a:prstGeom>
                  <a:ln w="12700" cap="flat">
                    <a:noFill/>
                    <a:miter lim="400000"/>
                  </a:ln>
                  <a:effectLst/>
                </p:spPr>
              </p:pic>
            </p:grpSp>
          </p:grpSp>
          <p:grpSp>
            <p:nvGrpSpPr>
              <p:cNvPr id="685" name="Group 685"/>
              <p:cNvGrpSpPr/>
              <p:nvPr/>
            </p:nvGrpSpPr>
            <p:grpSpPr>
              <a:xfrm>
                <a:off x="1271511" y="2046799"/>
                <a:ext cx="268933" cy="380265"/>
                <a:chOff x="0" y="0"/>
                <a:chExt cx="268932" cy="380264"/>
              </a:xfrm>
            </p:grpSpPr>
            <p:sp>
              <p:nvSpPr>
                <p:cNvPr id="683" name="Shape 683"/>
                <p:cNvSpPr/>
                <p:nvPr/>
              </p:nvSpPr>
              <p:spPr>
                <a:xfrm>
                  <a:off x="24786" y="163118"/>
                  <a:ext cx="235457" cy="1939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84" name="droppedImage.png"/>
                <p:cNvPicPr/>
                <p:nvPr/>
              </p:nvPicPr>
              <p:blipFill>
                <a:blip r:embed="rId7">
                  <a:extLst/>
                </a:blip>
                <a:stretch>
                  <a:fillRect/>
                </a:stretch>
              </p:blipFill>
              <p:spPr>
                <a:xfrm>
                  <a:off x="0" y="0"/>
                  <a:ext cx="268933" cy="380265"/>
                </a:xfrm>
                <a:prstGeom prst="rect">
                  <a:avLst/>
                </a:prstGeom>
                <a:ln w="12700" cap="flat">
                  <a:noFill/>
                  <a:miter lim="400000"/>
                </a:ln>
                <a:effectLst/>
              </p:spPr>
            </p:pic>
          </p:grpSp>
          <p:grpSp>
            <p:nvGrpSpPr>
              <p:cNvPr id="688" name="Group 688"/>
              <p:cNvGrpSpPr/>
              <p:nvPr/>
            </p:nvGrpSpPr>
            <p:grpSpPr>
              <a:xfrm>
                <a:off x="881714" y="2556556"/>
                <a:ext cx="245834" cy="347603"/>
                <a:chOff x="0" y="0"/>
                <a:chExt cx="245832" cy="347601"/>
              </a:xfrm>
            </p:grpSpPr>
            <p:sp>
              <p:nvSpPr>
                <p:cNvPr id="686" name="Shape 686"/>
                <p:cNvSpPr/>
                <p:nvPr/>
              </p:nvSpPr>
              <p:spPr>
                <a:xfrm>
                  <a:off x="22657" y="149107"/>
                  <a:ext cx="215232" cy="17725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87" name="droppedImage.png"/>
                <p:cNvPicPr/>
                <p:nvPr/>
              </p:nvPicPr>
              <p:blipFill>
                <a:blip r:embed="rId7">
                  <a:extLst/>
                </a:blip>
                <a:stretch>
                  <a:fillRect/>
                </a:stretch>
              </p:blipFill>
              <p:spPr>
                <a:xfrm>
                  <a:off x="0" y="0"/>
                  <a:ext cx="245833" cy="347602"/>
                </a:xfrm>
                <a:prstGeom prst="rect">
                  <a:avLst/>
                </a:prstGeom>
                <a:ln w="12700" cap="flat">
                  <a:noFill/>
                  <a:miter lim="400000"/>
                </a:ln>
                <a:effectLst/>
              </p:spPr>
            </p:pic>
          </p:grpSp>
          <p:grpSp>
            <p:nvGrpSpPr>
              <p:cNvPr id="691" name="Group 691"/>
              <p:cNvGrpSpPr/>
              <p:nvPr/>
            </p:nvGrpSpPr>
            <p:grpSpPr>
              <a:xfrm>
                <a:off x="386560" y="2448914"/>
                <a:ext cx="245833" cy="347603"/>
                <a:chOff x="0" y="0"/>
                <a:chExt cx="245832" cy="347601"/>
              </a:xfrm>
            </p:grpSpPr>
            <p:sp>
              <p:nvSpPr>
                <p:cNvPr id="689" name="Shape 689"/>
                <p:cNvSpPr/>
                <p:nvPr/>
              </p:nvSpPr>
              <p:spPr>
                <a:xfrm>
                  <a:off x="22657" y="149107"/>
                  <a:ext cx="215232" cy="17725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90" name="droppedImage.png"/>
                <p:cNvPicPr/>
                <p:nvPr/>
              </p:nvPicPr>
              <p:blipFill>
                <a:blip r:embed="rId7">
                  <a:extLst/>
                </a:blip>
                <a:stretch>
                  <a:fillRect/>
                </a:stretch>
              </p:blipFill>
              <p:spPr>
                <a:xfrm>
                  <a:off x="0" y="0"/>
                  <a:ext cx="245833" cy="347602"/>
                </a:xfrm>
                <a:prstGeom prst="rect">
                  <a:avLst/>
                </a:prstGeom>
                <a:ln w="12700" cap="flat">
                  <a:noFill/>
                  <a:miter lim="400000"/>
                </a:ln>
                <a:effectLst/>
              </p:spPr>
            </p:pic>
          </p:grpSp>
          <p:grpSp>
            <p:nvGrpSpPr>
              <p:cNvPr id="694" name="Group 694"/>
              <p:cNvGrpSpPr/>
              <p:nvPr/>
            </p:nvGrpSpPr>
            <p:grpSpPr>
              <a:xfrm>
                <a:off x="1383000" y="2342639"/>
                <a:ext cx="245834" cy="347602"/>
                <a:chOff x="0" y="0"/>
                <a:chExt cx="245832" cy="347601"/>
              </a:xfrm>
            </p:grpSpPr>
            <p:sp>
              <p:nvSpPr>
                <p:cNvPr id="692" name="Shape 692"/>
                <p:cNvSpPr/>
                <p:nvPr/>
              </p:nvSpPr>
              <p:spPr>
                <a:xfrm>
                  <a:off x="22657" y="149107"/>
                  <a:ext cx="215232" cy="17725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93" name="droppedImage.png"/>
                <p:cNvPicPr/>
                <p:nvPr/>
              </p:nvPicPr>
              <p:blipFill>
                <a:blip r:embed="rId7">
                  <a:extLst/>
                </a:blip>
                <a:stretch>
                  <a:fillRect/>
                </a:stretch>
              </p:blipFill>
              <p:spPr>
                <a:xfrm>
                  <a:off x="0" y="0"/>
                  <a:ext cx="245833" cy="347602"/>
                </a:xfrm>
                <a:prstGeom prst="rect">
                  <a:avLst/>
                </a:prstGeom>
                <a:ln w="12700" cap="flat">
                  <a:noFill/>
                  <a:miter lim="400000"/>
                </a:ln>
                <a:effectLst/>
              </p:spPr>
            </p:pic>
          </p:grpSp>
          <p:grpSp>
            <p:nvGrpSpPr>
              <p:cNvPr id="697" name="Group 697"/>
              <p:cNvGrpSpPr/>
              <p:nvPr/>
            </p:nvGrpSpPr>
            <p:grpSpPr>
              <a:xfrm>
                <a:off x="21055" y="2281847"/>
                <a:ext cx="268933" cy="380266"/>
                <a:chOff x="0" y="0"/>
                <a:chExt cx="268932" cy="380264"/>
              </a:xfrm>
            </p:grpSpPr>
            <p:sp>
              <p:nvSpPr>
                <p:cNvPr id="695" name="Shape 695"/>
                <p:cNvSpPr/>
                <p:nvPr/>
              </p:nvSpPr>
              <p:spPr>
                <a:xfrm>
                  <a:off x="24786" y="163118"/>
                  <a:ext cx="235457" cy="1939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96" name="droppedImage.png"/>
                <p:cNvPicPr/>
                <p:nvPr/>
              </p:nvPicPr>
              <p:blipFill>
                <a:blip r:embed="rId7">
                  <a:extLst/>
                </a:blip>
                <a:stretch>
                  <a:fillRect/>
                </a:stretch>
              </p:blipFill>
              <p:spPr>
                <a:xfrm>
                  <a:off x="0" y="0"/>
                  <a:ext cx="268933" cy="380265"/>
                </a:xfrm>
                <a:prstGeom prst="rect">
                  <a:avLst/>
                </a:prstGeom>
                <a:ln w="12700" cap="flat">
                  <a:noFill/>
                  <a:miter lim="400000"/>
                </a:ln>
                <a:effectLst/>
              </p:spPr>
            </p:pic>
          </p:grpSp>
          <p:grpSp>
            <p:nvGrpSpPr>
              <p:cNvPr id="700" name="Group 700"/>
              <p:cNvGrpSpPr/>
              <p:nvPr/>
            </p:nvGrpSpPr>
            <p:grpSpPr>
              <a:xfrm>
                <a:off x="621158" y="2544728"/>
                <a:ext cx="268933" cy="380266"/>
                <a:chOff x="0" y="0"/>
                <a:chExt cx="268932" cy="380264"/>
              </a:xfrm>
            </p:grpSpPr>
            <p:sp>
              <p:nvSpPr>
                <p:cNvPr id="698" name="Shape 698"/>
                <p:cNvSpPr/>
                <p:nvPr/>
              </p:nvSpPr>
              <p:spPr>
                <a:xfrm>
                  <a:off x="24786" y="163118"/>
                  <a:ext cx="235457" cy="1939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99" name="droppedImage.png"/>
                <p:cNvPicPr/>
                <p:nvPr/>
              </p:nvPicPr>
              <p:blipFill>
                <a:blip r:embed="rId7">
                  <a:extLst/>
                </a:blip>
                <a:stretch>
                  <a:fillRect/>
                </a:stretch>
              </p:blipFill>
              <p:spPr>
                <a:xfrm>
                  <a:off x="0" y="0"/>
                  <a:ext cx="268933" cy="380265"/>
                </a:xfrm>
                <a:prstGeom prst="rect">
                  <a:avLst/>
                </a:prstGeom>
                <a:ln w="12700" cap="flat">
                  <a:noFill/>
                  <a:miter lim="400000"/>
                </a:ln>
                <a:effectLst/>
              </p:spPr>
            </p:pic>
          </p:grpSp>
        </p:grpSp>
        <p:grpSp>
          <p:nvGrpSpPr>
            <p:cNvPr id="739" name="Group 739"/>
            <p:cNvGrpSpPr/>
            <p:nvPr/>
          </p:nvGrpSpPr>
          <p:grpSpPr>
            <a:xfrm>
              <a:off x="0" y="9723"/>
              <a:ext cx="1640681" cy="2352256"/>
              <a:chOff x="0" y="0"/>
              <a:chExt cx="1640680" cy="2352254"/>
            </a:xfrm>
          </p:grpSpPr>
          <p:sp>
            <p:nvSpPr>
              <p:cNvPr id="702" name="Shape 702"/>
              <p:cNvSpPr/>
              <p:nvPr/>
            </p:nvSpPr>
            <p:spPr>
              <a:xfrm flipH="1">
                <a:off x="739291" y="0"/>
                <a:ext cx="901390" cy="1551283"/>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03" name="Shape 703"/>
              <p:cNvSpPr/>
              <p:nvPr/>
            </p:nvSpPr>
            <p:spPr>
              <a:xfrm flipH="1" flipV="1">
                <a:off x="776307" y="1816706"/>
                <a:ext cx="106648" cy="72318"/>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04" name="Shape 704"/>
              <p:cNvSpPr/>
              <p:nvPr/>
            </p:nvSpPr>
            <p:spPr>
              <a:xfrm>
                <a:off x="795159" y="1773792"/>
                <a:ext cx="93284" cy="65847"/>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pic>
            <p:nvPicPr>
              <p:cNvPr id="705" name="cloud.pdf"/>
              <p:cNvPicPr/>
              <p:nvPr/>
            </p:nvPicPr>
            <p:blipFill>
              <a:blip r:embed="rId6">
                <a:extLst/>
              </a:blip>
              <a:stretch>
                <a:fillRect/>
              </a:stretch>
            </p:blipFill>
            <p:spPr>
              <a:xfrm>
                <a:off x="0" y="1430400"/>
                <a:ext cx="1346202" cy="921855"/>
              </a:xfrm>
              <a:prstGeom prst="rect">
                <a:avLst/>
              </a:prstGeom>
              <a:ln w="12700" cap="flat">
                <a:noFill/>
                <a:miter lim="400000"/>
              </a:ln>
              <a:effectLst/>
            </p:spPr>
          </p:pic>
          <p:sp>
            <p:nvSpPr>
              <p:cNvPr id="706" name="Shape 706"/>
              <p:cNvSpPr/>
              <p:nvPr/>
            </p:nvSpPr>
            <p:spPr>
              <a:xfrm>
                <a:off x="574339" y="1602899"/>
                <a:ext cx="225612" cy="21856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4013"/>
              </a:solidFill>
              <a:ln w="127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707" name="Shape 707"/>
              <p:cNvSpPr/>
              <p:nvPr/>
            </p:nvSpPr>
            <p:spPr>
              <a:xfrm flipV="1">
                <a:off x="322521" y="1743476"/>
                <a:ext cx="230465" cy="142669"/>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08" name="Shape 708"/>
              <p:cNvSpPr/>
              <p:nvPr/>
            </p:nvSpPr>
            <p:spPr>
              <a:xfrm flipV="1">
                <a:off x="624318" y="1819988"/>
                <a:ext cx="12781" cy="164926"/>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09" name="Shape 709"/>
              <p:cNvSpPr/>
              <p:nvPr/>
            </p:nvSpPr>
            <p:spPr>
              <a:xfrm flipH="1">
                <a:off x="382881" y="1776400"/>
                <a:ext cx="224977" cy="148156"/>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10" name="Shape 710"/>
              <p:cNvSpPr/>
              <p:nvPr/>
            </p:nvSpPr>
            <p:spPr>
              <a:xfrm>
                <a:off x="688145" y="1819141"/>
                <a:ext cx="2021" cy="138338"/>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nvGrpSpPr>
              <p:cNvPr id="720" name="Group 720"/>
              <p:cNvGrpSpPr/>
              <p:nvPr/>
            </p:nvGrpSpPr>
            <p:grpSpPr>
              <a:xfrm>
                <a:off x="108979" y="1877080"/>
                <a:ext cx="906680" cy="328741"/>
                <a:chOff x="0" y="0"/>
                <a:chExt cx="906679" cy="328740"/>
              </a:xfrm>
            </p:grpSpPr>
            <p:grpSp>
              <p:nvGrpSpPr>
                <p:cNvPr id="713" name="Group 713"/>
                <p:cNvGrpSpPr/>
                <p:nvPr/>
              </p:nvGrpSpPr>
              <p:grpSpPr>
                <a:xfrm>
                  <a:off x="725536" y="0"/>
                  <a:ext cx="181144" cy="248578"/>
                  <a:chOff x="0" y="0"/>
                  <a:chExt cx="181142" cy="248577"/>
                </a:xfrm>
              </p:grpSpPr>
              <p:sp>
                <p:nvSpPr>
                  <p:cNvPr id="711" name="Shape 711"/>
                  <p:cNvSpPr/>
                  <p:nvPr/>
                </p:nvSpPr>
                <p:spPr>
                  <a:xfrm>
                    <a:off x="12110" y="77376"/>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12"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nvGrpSpPr>
                <p:cNvPr id="716" name="Group 716"/>
                <p:cNvGrpSpPr/>
                <p:nvPr/>
              </p:nvGrpSpPr>
              <p:grpSpPr>
                <a:xfrm>
                  <a:off x="428130" y="12522"/>
                  <a:ext cx="175801" cy="248578"/>
                  <a:chOff x="0" y="0"/>
                  <a:chExt cx="175800" cy="248577"/>
                </a:xfrm>
              </p:grpSpPr>
              <p:sp>
                <p:nvSpPr>
                  <p:cNvPr id="714" name="Shape 714"/>
                  <p:cNvSpPr/>
                  <p:nvPr/>
                </p:nvSpPr>
                <p:spPr>
                  <a:xfrm>
                    <a:off x="3314" y="86172"/>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15"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nvGrpSpPr>
                <p:cNvPr id="719" name="Group 719"/>
                <p:cNvGrpSpPr/>
                <p:nvPr/>
              </p:nvGrpSpPr>
              <p:grpSpPr>
                <a:xfrm>
                  <a:off x="0" y="80162"/>
                  <a:ext cx="175801" cy="248579"/>
                  <a:chOff x="0" y="0"/>
                  <a:chExt cx="175800" cy="248577"/>
                </a:xfrm>
              </p:grpSpPr>
              <p:sp>
                <p:nvSpPr>
                  <p:cNvPr id="717" name="Shape 717"/>
                  <p:cNvSpPr/>
                  <p:nvPr/>
                </p:nvSpPr>
                <p:spPr>
                  <a:xfrm>
                    <a:off x="3314" y="86172"/>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18"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grpSp>
            <p:nvGrpSpPr>
              <p:cNvPr id="723" name="Group 723"/>
              <p:cNvGrpSpPr/>
              <p:nvPr/>
            </p:nvGrpSpPr>
            <p:grpSpPr>
              <a:xfrm>
                <a:off x="911966" y="1626666"/>
                <a:ext cx="192888" cy="272738"/>
                <a:chOff x="0" y="0"/>
                <a:chExt cx="192887" cy="272737"/>
              </a:xfrm>
            </p:grpSpPr>
            <p:sp>
              <p:nvSpPr>
                <p:cNvPr id="721" name="Shape 721"/>
                <p:cNvSpPr/>
                <p:nvPr/>
              </p:nvSpPr>
              <p:spPr>
                <a:xfrm>
                  <a:off x="17777" y="116993"/>
                  <a:ext cx="168878"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22" name="droppedImage.png"/>
                <p:cNvPicPr/>
                <p:nvPr/>
              </p:nvPicPr>
              <p:blipFill>
                <a:blip r:embed="rId7">
                  <a:extLst/>
                </a:blip>
                <a:stretch>
                  <a:fillRect/>
                </a:stretch>
              </p:blipFill>
              <p:spPr>
                <a:xfrm>
                  <a:off x="0" y="0"/>
                  <a:ext cx="192888" cy="272738"/>
                </a:xfrm>
                <a:prstGeom prst="rect">
                  <a:avLst/>
                </a:prstGeom>
                <a:ln w="12700" cap="flat">
                  <a:noFill/>
                  <a:miter lim="400000"/>
                </a:ln>
                <a:effectLst/>
              </p:spPr>
            </p:pic>
          </p:grpSp>
          <p:grpSp>
            <p:nvGrpSpPr>
              <p:cNvPr id="726" name="Group 726"/>
              <p:cNvGrpSpPr/>
              <p:nvPr/>
            </p:nvGrpSpPr>
            <p:grpSpPr>
              <a:xfrm>
                <a:off x="632393" y="1992280"/>
                <a:ext cx="176320" cy="249312"/>
                <a:chOff x="0" y="0"/>
                <a:chExt cx="176318" cy="249310"/>
              </a:xfrm>
            </p:grpSpPr>
            <p:sp>
              <p:nvSpPr>
                <p:cNvPr id="724" name="Shape 724"/>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25"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29" name="Group 729"/>
              <p:cNvGrpSpPr/>
              <p:nvPr/>
            </p:nvGrpSpPr>
            <p:grpSpPr>
              <a:xfrm>
                <a:off x="277253" y="1915075"/>
                <a:ext cx="176320" cy="249312"/>
                <a:chOff x="0" y="0"/>
                <a:chExt cx="176318" cy="249310"/>
              </a:xfrm>
            </p:grpSpPr>
            <p:sp>
              <p:nvSpPr>
                <p:cNvPr id="727" name="Shape 727"/>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28"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32" name="Group 732"/>
              <p:cNvGrpSpPr/>
              <p:nvPr/>
            </p:nvGrpSpPr>
            <p:grpSpPr>
              <a:xfrm>
                <a:off x="991930" y="1838851"/>
                <a:ext cx="176320" cy="249312"/>
                <a:chOff x="0" y="0"/>
                <a:chExt cx="176318" cy="249310"/>
              </a:xfrm>
            </p:grpSpPr>
            <p:sp>
              <p:nvSpPr>
                <p:cNvPr id="730" name="Shape 730"/>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31"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35" name="Group 735"/>
              <p:cNvGrpSpPr/>
              <p:nvPr/>
            </p:nvGrpSpPr>
            <p:grpSpPr>
              <a:xfrm>
                <a:off x="15101" y="1795250"/>
                <a:ext cx="192888" cy="272738"/>
                <a:chOff x="0" y="0"/>
                <a:chExt cx="192886" cy="272737"/>
              </a:xfrm>
            </p:grpSpPr>
            <p:sp>
              <p:nvSpPr>
                <p:cNvPr id="733" name="Shape 733"/>
                <p:cNvSpPr/>
                <p:nvPr/>
              </p:nvSpPr>
              <p:spPr>
                <a:xfrm>
                  <a:off x="17777" y="116993"/>
                  <a:ext cx="168877"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34" name="droppedImage.png"/>
                <p:cNvPicPr/>
                <p:nvPr/>
              </p:nvPicPr>
              <p:blipFill>
                <a:blip r:embed="rId7">
                  <a:extLst/>
                </a:blip>
                <a:stretch>
                  <a:fillRect/>
                </a:stretch>
              </p:blipFill>
              <p:spPr>
                <a:xfrm>
                  <a:off x="0" y="0"/>
                  <a:ext cx="192887" cy="272738"/>
                </a:xfrm>
                <a:prstGeom prst="rect">
                  <a:avLst/>
                </a:prstGeom>
                <a:ln w="12700" cap="flat">
                  <a:noFill/>
                  <a:miter lim="400000"/>
                </a:ln>
                <a:effectLst/>
              </p:spPr>
            </p:pic>
          </p:grpSp>
          <p:grpSp>
            <p:nvGrpSpPr>
              <p:cNvPr id="738" name="Group 738"/>
              <p:cNvGrpSpPr/>
              <p:nvPr/>
            </p:nvGrpSpPr>
            <p:grpSpPr>
              <a:xfrm>
                <a:off x="445513" y="1983796"/>
                <a:ext cx="192888" cy="272739"/>
                <a:chOff x="0" y="0"/>
                <a:chExt cx="192886" cy="272737"/>
              </a:xfrm>
            </p:grpSpPr>
            <p:sp>
              <p:nvSpPr>
                <p:cNvPr id="736" name="Shape 736"/>
                <p:cNvSpPr/>
                <p:nvPr/>
              </p:nvSpPr>
              <p:spPr>
                <a:xfrm>
                  <a:off x="17777" y="116993"/>
                  <a:ext cx="168877"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37" name="droppedImage.png"/>
                <p:cNvPicPr/>
                <p:nvPr/>
              </p:nvPicPr>
              <p:blipFill>
                <a:blip r:embed="rId7">
                  <a:extLst/>
                </a:blip>
                <a:stretch>
                  <a:fillRect/>
                </a:stretch>
              </p:blipFill>
              <p:spPr>
                <a:xfrm>
                  <a:off x="0" y="0"/>
                  <a:ext cx="192887" cy="272738"/>
                </a:xfrm>
                <a:prstGeom prst="rect">
                  <a:avLst/>
                </a:prstGeom>
                <a:ln w="12700" cap="flat">
                  <a:noFill/>
                  <a:miter lim="400000"/>
                </a:ln>
                <a:effectLst/>
              </p:spPr>
            </p:pic>
          </p:grpSp>
        </p:grpSp>
        <p:grpSp>
          <p:nvGrpSpPr>
            <p:cNvPr id="777" name="Group 777"/>
            <p:cNvGrpSpPr/>
            <p:nvPr/>
          </p:nvGrpSpPr>
          <p:grpSpPr>
            <a:xfrm>
              <a:off x="1838590" y="0"/>
              <a:ext cx="2301612" cy="2359759"/>
              <a:chOff x="0" y="0"/>
              <a:chExt cx="2301611" cy="2359758"/>
            </a:xfrm>
          </p:grpSpPr>
          <p:sp>
            <p:nvSpPr>
              <p:cNvPr id="740" name="Shape 740"/>
              <p:cNvSpPr/>
              <p:nvPr/>
            </p:nvSpPr>
            <p:spPr>
              <a:xfrm>
                <a:off x="0" y="0"/>
                <a:ext cx="1694702" cy="1558787"/>
              </a:xfrm>
              <a:prstGeom prst="line">
                <a:avLst/>
              </a:prstGeom>
              <a:noFill/>
              <a:ln w="635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41" name="Shape 741"/>
              <p:cNvSpPr/>
              <p:nvPr/>
            </p:nvSpPr>
            <p:spPr>
              <a:xfrm flipH="1" flipV="1">
                <a:off x="1731717" y="1824210"/>
                <a:ext cx="106648" cy="72319"/>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42" name="Shape 742"/>
              <p:cNvSpPr/>
              <p:nvPr/>
            </p:nvSpPr>
            <p:spPr>
              <a:xfrm>
                <a:off x="1750569" y="1781296"/>
                <a:ext cx="93284" cy="65848"/>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pic>
            <p:nvPicPr>
              <p:cNvPr id="743" name="cloud.pdf"/>
              <p:cNvPicPr/>
              <p:nvPr/>
            </p:nvPicPr>
            <p:blipFill>
              <a:blip r:embed="rId6">
                <a:extLst/>
              </a:blip>
              <a:stretch>
                <a:fillRect/>
              </a:stretch>
            </p:blipFill>
            <p:spPr>
              <a:xfrm>
                <a:off x="955409" y="1437904"/>
                <a:ext cx="1346203" cy="921855"/>
              </a:xfrm>
              <a:prstGeom prst="rect">
                <a:avLst/>
              </a:prstGeom>
              <a:ln w="12700" cap="flat">
                <a:noFill/>
                <a:miter lim="400000"/>
              </a:ln>
              <a:effectLst/>
            </p:spPr>
          </p:pic>
          <p:sp>
            <p:nvSpPr>
              <p:cNvPr id="744" name="Shape 744"/>
              <p:cNvSpPr/>
              <p:nvPr/>
            </p:nvSpPr>
            <p:spPr>
              <a:xfrm>
                <a:off x="1529749" y="1610403"/>
                <a:ext cx="225612" cy="21856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1"/>
                    </a:moveTo>
                    <a:cubicBezTo>
                      <a:pt x="20639" y="6724"/>
                      <a:pt x="20639" y="12954"/>
                      <a:pt x="16796" y="16796"/>
                    </a:cubicBezTo>
                    <a:cubicBezTo>
                      <a:pt x="12954" y="20639"/>
                      <a:pt x="6724" y="20639"/>
                      <a:pt x="2882" y="16796"/>
                    </a:cubicBezTo>
                    <a:cubicBezTo>
                      <a:pt x="-961" y="12954"/>
                      <a:pt x="-961" y="6724"/>
                      <a:pt x="2882" y="2881"/>
                    </a:cubicBezTo>
                    <a:cubicBezTo>
                      <a:pt x="6724" y="-961"/>
                      <a:pt x="12954" y="-961"/>
                      <a:pt x="16796" y="2881"/>
                    </a:cubicBezTo>
                  </a:path>
                </a:pathLst>
              </a:custGeom>
              <a:solidFill>
                <a:srgbClr val="FF4013"/>
              </a:solidFill>
              <a:ln w="127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745" name="Shape 745"/>
              <p:cNvSpPr/>
              <p:nvPr/>
            </p:nvSpPr>
            <p:spPr>
              <a:xfrm flipV="1">
                <a:off x="1277931" y="1750980"/>
                <a:ext cx="230464" cy="142669"/>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46" name="Shape 746"/>
              <p:cNvSpPr/>
              <p:nvPr/>
            </p:nvSpPr>
            <p:spPr>
              <a:xfrm flipV="1">
                <a:off x="1579728" y="1827492"/>
                <a:ext cx="12781" cy="164927"/>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47" name="Shape 747"/>
              <p:cNvSpPr/>
              <p:nvPr/>
            </p:nvSpPr>
            <p:spPr>
              <a:xfrm flipH="1">
                <a:off x="1338291" y="1783904"/>
                <a:ext cx="224977" cy="148156"/>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sp>
            <p:nvSpPr>
              <p:cNvPr id="748" name="Shape 748"/>
              <p:cNvSpPr/>
              <p:nvPr/>
            </p:nvSpPr>
            <p:spPr>
              <a:xfrm>
                <a:off x="1643555" y="1826645"/>
                <a:ext cx="2021" cy="138338"/>
              </a:xfrm>
              <a:prstGeom prst="line">
                <a:avLst/>
              </a:prstGeom>
              <a:noFill/>
              <a:ln w="12700" cap="flat">
                <a:solidFill>
                  <a:srgbClr val="0000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p>
            </p:txBody>
          </p:sp>
          <p:grpSp>
            <p:nvGrpSpPr>
              <p:cNvPr id="758" name="Group 758"/>
              <p:cNvGrpSpPr/>
              <p:nvPr/>
            </p:nvGrpSpPr>
            <p:grpSpPr>
              <a:xfrm>
                <a:off x="1064389" y="1884584"/>
                <a:ext cx="906680" cy="328742"/>
                <a:chOff x="0" y="0"/>
                <a:chExt cx="906679" cy="328740"/>
              </a:xfrm>
            </p:grpSpPr>
            <p:grpSp>
              <p:nvGrpSpPr>
                <p:cNvPr id="751" name="Group 751"/>
                <p:cNvGrpSpPr/>
                <p:nvPr/>
              </p:nvGrpSpPr>
              <p:grpSpPr>
                <a:xfrm>
                  <a:off x="725536" y="0"/>
                  <a:ext cx="181144" cy="248578"/>
                  <a:chOff x="0" y="0"/>
                  <a:chExt cx="181142" cy="248577"/>
                </a:xfrm>
              </p:grpSpPr>
              <p:sp>
                <p:nvSpPr>
                  <p:cNvPr id="749" name="Shape 749"/>
                  <p:cNvSpPr/>
                  <p:nvPr/>
                </p:nvSpPr>
                <p:spPr>
                  <a:xfrm>
                    <a:off x="12110" y="77376"/>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50"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nvGrpSpPr>
                <p:cNvPr id="754" name="Group 754"/>
                <p:cNvGrpSpPr/>
                <p:nvPr/>
              </p:nvGrpSpPr>
              <p:grpSpPr>
                <a:xfrm>
                  <a:off x="428130" y="12522"/>
                  <a:ext cx="175801" cy="248578"/>
                  <a:chOff x="0" y="0"/>
                  <a:chExt cx="175800" cy="248577"/>
                </a:xfrm>
              </p:grpSpPr>
              <p:sp>
                <p:nvSpPr>
                  <p:cNvPr id="752" name="Shape 752"/>
                  <p:cNvSpPr/>
                  <p:nvPr/>
                </p:nvSpPr>
                <p:spPr>
                  <a:xfrm>
                    <a:off x="3314" y="86172"/>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53"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nvGrpSpPr>
                <p:cNvPr id="757" name="Group 757"/>
                <p:cNvGrpSpPr/>
                <p:nvPr/>
              </p:nvGrpSpPr>
              <p:grpSpPr>
                <a:xfrm>
                  <a:off x="0" y="80162"/>
                  <a:ext cx="175801" cy="248579"/>
                  <a:chOff x="0" y="0"/>
                  <a:chExt cx="175800" cy="248577"/>
                </a:xfrm>
              </p:grpSpPr>
              <p:sp>
                <p:nvSpPr>
                  <p:cNvPr id="755" name="Shape 755"/>
                  <p:cNvSpPr/>
                  <p:nvPr/>
                </p:nvSpPr>
                <p:spPr>
                  <a:xfrm>
                    <a:off x="3314" y="86172"/>
                    <a:ext cx="169033" cy="13920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AA00"/>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56" name="droppedImage.png"/>
                  <p:cNvPicPr/>
                  <p:nvPr/>
                </p:nvPicPr>
                <p:blipFill>
                  <a:blip r:embed="rId7">
                    <a:extLst/>
                  </a:blip>
                  <a:stretch>
                    <a:fillRect/>
                  </a:stretch>
                </p:blipFill>
                <p:spPr>
                  <a:xfrm>
                    <a:off x="0" y="0"/>
                    <a:ext cx="175801" cy="248578"/>
                  </a:xfrm>
                  <a:prstGeom prst="rect">
                    <a:avLst/>
                  </a:prstGeom>
                  <a:ln w="12700" cap="flat">
                    <a:noFill/>
                    <a:miter lim="400000"/>
                  </a:ln>
                  <a:effectLst/>
                </p:spPr>
              </p:pic>
            </p:grpSp>
          </p:grpSp>
          <p:grpSp>
            <p:nvGrpSpPr>
              <p:cNvPr id="761" name="Group 761"/>
              <p:cNvGrpSpPr/>
              <p:nvPr/>
            </p:nvGrpSpPr>
            <p:grpSpPr>
              <a:xfrm>
                <a:off x="1867376" y="1634170"/>
                <a:ext cx="192888" cy="272739"/>
                <a:chOff x="0" y="0"/>
                <a:chExt cx="192887" cy="272737"/>
              </a:xfrm>
            </p:grpSpPr>
            <p:sp>
              <p:nvSpPr>
                <p:cNvPr id="759" name="Shape 759"/>
                <p:cNvSpPr/>
                <p:nvPr/>
              </p:nvSpPr>
              <p:spPr>
                <a:xfrm>
                  <a:off x="17777" y="116993"/>
                  <a:ext cx="168878"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60" name="droppedImage.png"/>
                <p:cNvPicPr/>
                <p:nvPr/>
              </p:nvPicPr>
              <p:blipFill>
                <a:blip r:embed="rId7">
                  <a:extLst/>
                </a:blip>
                <a:stretch>
                  <a:fillRect/>
                </a:stretch>
              </p:blipFill>
              <p:spPr>
                <a:xfrm>
                  <a:off x="0" y="0"/>
                  <a:ext cx="192888" cy="272738"/>
                </a:xfrm>
                <a:prstGeom prst="rect">
                  <a:avLst/>
                </a:prstGeom>
                <a:ln w="12700" cap="flat">
                  <a:noFill/>
                  <a:miter lim="400000"/>
                </a:ln>
                <a:effectLst/>
              </p:spPr>
            </p:pic>
          </p:grpSp>
          <p:grpSp>
            <p:nvGrpSpPr>
              <p:cNvPr id="764" name="Group 764"/>
              <p:cNvGrpSpPr/>
              <p:nvPr/>
            </p:nvGrpSpPr>
            <p:grpSpPr>
              <a:xfrm>
                <a:off x="1587803" y="1999784"/>
                <a:ext cx="176320" cy="249312"/>
                <a:chOff x="0" y="0"/>
                <a:chExt cx="176318" cy="249310"/>
              </a:xfrm>
            </p:grpSpPr>
            <p:sp>
              <p:nvSpPr>
                <p:cNvPr id="762" name="Shape 762"/>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63"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67" name="Group 767"/>
              <p:cNvGrpSpPr/>
              <p:nvPr/>
            </p:nvGrpSpPr>
            <p:grpSpPr>
              <a:xfrm>
                <a:off x="1232663" y="1922579"/>
                <a:ext cx="176319" cy="249312"/>
                <a:chOff x="0" y="0"/>
                <a:chExt cx="176318" cy="249310"/>
              </a:xfrm>
            </p:grpSpPr>
            <p:sp>
              <p:nvSpPr>
                <p:cNvPr id="765" name="Shape 765"/>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66"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70" name="Group 770"/>
              <p:cNvGrpSpPr/>
              <p:nvPr/>
            </p:nvGrpSpPr>
            <p:grpSpPr>
              <a:xfrm>
                <a:off x="1947340" y="1846356"/>
                <a:ext cx="176320" cy="249311"/>
                <a:chOff x="0" y="0"/>
                <a:chExt cx="176318" cy="249310"/>
              </a:xfrm>
            </p:grpSpPr>
            <p:sp>
              <p:nvSpPr>
                <p:cNvPr id="768" name="Shape 768"/>
                <p:cNvSpPr/>
                <p:nvPr/>
              </p:nvSpPr>
              <p:spPr>
                <a:xfrm>
                  <a:off x="16250" y="106944"/>
                  <a:ext cx="154372" cy="12713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6D35F"/>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69" name="droppedImage.png"/>
                <p:cNvPicPr/>
                <p:nvPr/>
              </p:nvPicPr>
              <p:blipFill>
                <a:blip r:embed="rId7">
                  <a:extLst/>
                </a:blip>
                <a:stretch>
                  <a:fillRect/>
                </a:stretch>
              </p:blipFill>
              <p:spPr>
                <a:xfrm>
                  <a:off x="0" y="0"/>
                  <a:ext cx="176319" cy="249311"/>
                </a:xfrm>
                <a:prstGeom prst="rect">
                  <a:avLst/>
                </a:prstGeom>
                <a:ln w="12700" cap="flat">
                  <a:noFill/>
                  <a:miter lim="400000"/>
                </a:ln>
                <a:effectLst/>
              </p:spPr>
            </p:pic>
          </p:grpSp>
          <p:grpSp>
            <p:nvGrpSpPr>
              <p:cNvPr id="773" name="Group 773"/>
              <p:cNvGrpSpPr/>
              <p:nvPr/>
            </p:nvGrpSpPr>
            <p:grpSpPr>
              <a:xfrm>
                <a:off x="970511" y="1802754"/>
                <a:ext cx="192888" cy="272738"/>
                <a:chOff x="0" y="0"/>
                <a:chExt cx="192886" cy="272737"/>
              </a:xfrm>
            </p:grpSpPr>
            <p:sp>
              <p:nvSpPr>
                <p:cNvPr id="771" name="Shape 771"/>
                <p:cNvSpPr/>
                <p:nvPr/>
              </p:nvSpPr>
              <p:spPr>
                <a:xfrm>
                  <a:off x="17777" y="116993"/>
                  <a:ext cx="168877"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72" name="droppedImage.png"/>
                <p:cNvPicPr/>
                <p:nvPr/>
              </p:nvPicPr>
              <p:blipFill>
                <a:blip r:embed="rId7">
                  <a:extLst/>
                </a:blip>
                <a:stretch>
                  <a:fillRect/>
                </a:stretch>
              </p:blipFill>
              <p:spPr>
                <a:xfrm>
                  <a:off x="0" y="0"/>
                  <a:ext cx="192887" cy="272738"/>
                </a:xfrm>
                <a:prstGeom prst="rect">
                  <a:avLst/>
                </a:prstGeom>
                <a:ln w="12700" cap="flat">
                  <a:noFill/>
                  <a:miter lim="400000"/>
                </a:ln>
                <a:effectLst/>
              </p:spPr>
            </p:pic>
          </p:grpSp>
          <p:grpSp>
            <p:nvGrpSpPr>
              <p:cNvPr id="776" name="Group 776"/>
              <p:cNvGrpSpPr/>
              <p:nvPr/>
            </p:nvGrpSpPr>
            <p:grpSpPr>
              <a:xfrm>
                <a:off x="1400923" y="1991300"/>
                <a:ext cx="192888" cy="272739"/>
                <a:chOff x="0" y="0"/>
                <a:chExt cx="192886" cy="272737"/>
              </a:xfrm>
            </p:grpSpPr>
            <p:sp>
              <p:nvSpPr>
                <p:cNvPr id="774" name="Shape 774"/>
                <p:cNvSpPr/>
                <p:nvPr/>
              </p:nvSpPr>
              <p:spPr>
                <a:xfrm>
                  <a:off x="17777" y="116993"/>
                  <a:ext cx="168877" cy="1390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8CFE"/>
                </a:solidFill>
                <a:ln w="254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75" name="droppedImage.png"/>
                <p:cNvPicPr/>
                <p:nvPr/>
              </p:nvPicPr>
              <p:blipFill>
                <a:blip r:embed="rId7">
                  <a:extLst/>
                </a:blip>
                <a:stretch>
                  <a:fillRect/>
                </a:stretch>
              </p:blipFill>
              <p:spPr>
                <a:xfrm>
                  <a:off x="0" y="0"/>
                  <a:ext cx="192887" cy="272738"/>
                </a:xfrm>
                <a:prstGeom prst="rect">
                  <a:avLst/>
                </a:prstGeom>
                <a:ln w="12700" cap="flat">
                  <a:noFill/>
                  <a:miter lim="400000"/>
                </a:ln>
                <a:effectLst/>
              </p:spPr>
            </p:pic>
          </p:grpSp>
        </p:grpSp>
      </p:grpSp>
      <p:sp>
        <p:nvSpPr>
          <p:cNvPr id="779" name="Shape 779"/>
          <p:cNvSpPr/>
          <p:nvPr/>
        </p:nvSpPr>
        <p:spPr>
          <a:xfrm>
            <a:off x="9321800" y="4000500"/>
            <a:ext cx="1295252"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400"/>
              <a:t>Internet</a:t>
            </a:r>
            <a:endParaRPr sz="2400"/>
          </a:p>
          <a:p>
            <a:pPr lvl="0">
              <a:defRPr sz="1800"/>
            </a:pPr>
            <a:r>
              <a:rPr sz="2400"/>
              <a:t>backbone</a:t>
            </a:r>
          </a:p>
        </p:txBody>
      </p:sp>
      <p:grpSp>
        <p:nvGrpSpPr>
          <p:cNvPr id="782" name="Group 782"/>
          <p:cNvGrpSpPr/>
          <p:nvPr/>
        </p:nvGrpSpPr>
        <p:grpSpPr>
          <a:xfrm>
            <a:off x="9359900" y="7620000"/>
            <a:ext cx="2806700" cy="1079500"/>
            <a:chOff x="0" y="0"/>
            <a:chExt cx="2806700" cy="1079499"/>
          </a:xfrm>
        </p:grpSpPr>
        <p:sp>
          <p:nvSpPr>
            <p:cNvPr id="780" name="Shape 780"/>
            <p:cNvSpPr/>
            <p:nvPr/>
          </p:nvSpPr>
          <p:spPr>
            <a:xfrm>
              <a:off x="0" y="0"/>
              <a:ext cx="2806700" cy="1064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 y="0"/>
                  </a:moveTo>
                  <a:lnTo>
                    <a:pt x="0" y="21385"/>
                  </a:lnTo>
                  <a:lnTo>
                    <a:pt x="9386" y="21600"/>
                  </a:lnTo>
                  <a:lnTo>
                    <a:pt x="21536" y="21600"/>
                  </a:lnTo>
                  <a:lnTo>
                    <a:pt x="21600" y="170"/>
                  </a:lnTo>
                </a:path>
              </a:pathLst>
            </a:custGeom>
            <a:noFill/>
            <a:ln w="381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p>
          </p:txBody>
        </p:sp>
        <p:sp>
          <p:nvSpPr>
            <p:cNvPr id="781" name="Shape 781"/>
            <p:cNvSpPr/>
            <p:nvPr/>
          </p:nvSpPr>
          <p:spPr>
            <a:xfrm>
              <a:off x="1282700" y="673100"/>
              <a:ext cx="1918" cy="40640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85"/>
                                        </p:tgtEl>
                                        <p:attrNameLst>
                                          <p:attrName>style.visibility</p:attrName>
                                        </p:attrNameLst>
                                      </p:cBhvr>
                                      <p:to>
                                        <p:strVal val="visible"/>
                                      </p:to>
                                    </p:set>
                                    <p:animEffect filter="fade" transition="in">
                                      <p:cBhvr>
                                        <p:cTn id="7" dur="750"/>
                                        <p:tgtEl>
                                          <p:spTgt spid="585"/>
                                        </p:tgtEl>
                                      </p:cBhvr>
                                    </p:animEffect>
                                  </p:childTnLst>
                                </p:cTn>
                              </p:par>
                            </p:childTnLst>
                          </p:cTn>
                        </p:par>
                        <p:par>
                          <p:cTn id="8" fill="hold">
                            <p:stCondLst>
                              <p:cond delay="750"/>
                            </p:stCondLst>
                            <p:childTnLst>
                              <p:par>
                                <p:cTn id="9" nodeType="afterEffect" presetClass="entr" presetSubtype="0" presetID="9" grpId="2" fill="hold">
                                  <p:stCondLst>
                                    <p:cond delay="0"/>
                                  </p:stCondLst>
                                  <p:iterate type="el" backwards="0">
                                    <p:tmAbs val="0"/>
                                  </p:iterate>
                                  <p:childTnLst>
                                    <p:set>
                                      <p:cBhvr>
                                        <p:cTn id="10" fill="hold"/>
                                        <p:tgtEl>
                                          <p:spTgt spid="779"/>
                                        </p:tgtEl>
                                        <p:attrNameLst>
                                          <p:attrName>style.visibility</p:attrName>
                                        </p:attrNameLst>
                                      </p:cBhvr>
                                      <p:to>
                                        <p:strVal val="visible"/>
                                      </p:to>
                                    </p:set>
                                    <p:animEffect filter="dissolve" transition="in">
                                      <p:cBhvr>
                                        <p:cTn id="11" dur="750"/>
                                        <p:tgtEl>
                                          <p:spTgt spid="779"/>
                                        </p:tgtEl>
                                      </p:cBhvr>
                                    </p:animEffect>
                                  </p:childTnLst>
                                </p:cTn>
                              </p:par>
                            </p:childTnLst>
                          </p:cTn>
                        </p:par>
                        <p:par>
                          <p:cTn id="12" fill="hold">
                            <p:stCondLst>
                              <p:cond delay="1500"/>
                            </p:stCondLst>
                            <p:childTnLst>
                              <p:par>
                                <p:cTn id="13" nodeType="afterEffect" presetClass="entr" presetSubtype="0" presetID="1" grpId="3" fill="hold">
                                  <p:stCondLst>
                                    <p:cond delay="0"/>
                                  </p:stCondLst>
                                  <p:iterate type="el" backwards="0">
                                    <p:tmAbs val="0"/>
                                  </p:iterate>
                                  <p:childTnLst>
                                    <p:set>
                                      <p:cBhvr>
                                        <p:cTn id="14" fill="hold"/>
                                        <p:tgtEl>
                                          <p:spTgt spid="5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0" grpId="4" fill="hold">
                                  <p:stCondLst>
                                    <p:cond delay="0"/>
                                  </p:stCondLst>
                                  <p:iterate type="el" backwards="0">
                                    <p:tmAbs val="0"/>
                                  </p:iterate>
                                  <p:childTnLst>
                                    <p:set>
                                      <p:cBhvr>
                                        <p:cTn id="18" fill="hold"/>
                                        <p:tgtEl>
                                          <p:spTgt spid="778"/>
                                        </p:tgtEl>
                                        <p:attrNameLst>
                                          <p:attrName>style.visibility</p:attrName>
                                        </p:attrNameLst>
                                      </p:cBhvr>
                                      <p:to>
                                        <p:strVal val="visible"/>
                                      </p:to>
                                    </p:set>
                                    <p:animEffect filter="fade" transition="in">
                                      <p:cBhvr>
                                        <p:cTn id="19" dur="750"/>
                                        <p:tgtEl>
                                          <p:spTgt spid="778"/>
                                        </p:tgtEl>
                                      </p:cBhvr>
                                    </p:animEffect>
                                  </p:childTnLst>
                                </p:cTn>
                              </p:par>
                            </p:childTnLst>
                          </p:cTn>
                        </p:par>
                        <p:par>
                          <p:cTn id="20" fill="hold">
                            <p:stCondLst>
                              <p:cond delay="750"/>
                            </p:stCondLst>
                            <p:childTnLst>
                              <p:par>
                                <p:cTn id="21" nodeType="afterEffect" presetClass="exit" presetSubtype="0" presetID="10" grpId="5" fill="hold">
                                  <p:stCondLst>
                                    <p:cond delay="0"/>
                                  </p:stCondLst>
                                  <p:iterate type="el" backwards="0">
                                    <p:tmAbs val="0"/>
                                  </p:iterate>
                                  <p:childTnLst>
                                    <p:animEffect filter="fade" transition="out">
                                      <p:cBhvr>
                                        <p:cTn id="22" dur="750" fill="hold"/>
                                        <p:tgtEl>
                                          <p:spTgt spid="585"/>
                                        </p:tgtEl>
                                      </p:cBhvr>
                                    </p:animEffect>
                                    <p:set>
                                      <p:cBhvr>
                                        <p:cTn id="23" fill="hold">
                                          <p:stCondLst>
                                            <p:cond delay="749"/>
                                          </p:stCondLst>
                                        </p:cTn>
                                        <p:tgtEl>
                                          <p:spTgt spid="585"/>
                                        </p:tgtEl>
                                        <p:attrNameLst>
                                          <p:attrName>style.visibility</p:attrName>
                                        </p:attrNameLst>
                                      </p:cBhvr>
                                      <p:to>
                                        <p:strVal val="hidden"/>
                                      </p:to>
                                    </p:set>
                                  </p:childTnLst>
                                </p:cTn>
                              </p:par>
                            </p:childTnLst>
                          </p:cTn>
                        </p:par>
                        <p:par>
                          <p:cTn id="24" fill="hold">
                            <p:stCondLst>
                              <p:cond delay="1500"/>
                            </p:stCondLst>
                            <p:childTnLst>
                              <p:par>
                                <p:cTn id="25" nodeType="afterEffect" presetClass="exit" presetSubtype="0" presetID="10" grpId="6" fill="hold">
                                  <p:stCondLst>
                                    <p:cond delay="0"/>
                                  </p:stCondLst>
                                  <p:iterate type="el" backwards="0">
                                    <p:tmAbs val="0"/>
                                  </p:iterate>
                                  <p:childTnLst>
                                    <p:animEffect filter="fade" transition="out">
                                      <p:cBhvr>
                                        <p:cTn id="26" dur="750" fill="hold"/>
                                        <p:tgtEl>
                                          <p:spTgt spid="622"/>
                                        </p:tgtEl>
                                      </p:cBhvr>
                                    </p:animEffect>
                                    <p:set>
                                      <p:cBhvr>
                                        <p:cTn id="27" fill="hold">
                                          <p:stCondLst>
                                            <p:cond delay="749"/>
                                          </p:stCondLst>
                                        </p:cTn>
                                        <p:tgtEl>
                                          <p:spTgt spid="622"/>
                                        </p:tgtEl>
                                        <p:attrNameLst>
                                          <p:attrName>style.visibility</p:attrName>
                                        </p:attrNameLst>
                                      </p:cBhvr>
                                      <p:to>
                                        <p:strVal val="hidden"/>
                                      </p:to>
                                    </p:set>
                                  </p:childTnLst>
                                </p:cTn>
                              </p:par>
                            </p:childTnLst>
                          </p:cTn>
                        </p:par>
                        <p:par>
                          <p:cTn id="28" fill="hold">
                            <p:stCondLst>
                              <p:cond delay="2250"/>
                            </p:stCondLst>
                            <p:childTnLst>
                              <p:par>
                                <p:cTn id="29" nodeType="afterEffect" presetClass="entr" presetSubtype="0" presetID="1" grpId="7" fill="hold">
                                  <p:stCondLst>
                                    <p:cond delay="0"/>
                                  </p:stCondLst>
                                  <p:iterate type="el" backwards="0">
                                    <p:tmAbs val="0"/>
                                  </p:iterate>
                                  <p:childTnLst>
                                    <p:set>
                                      <p:cBhvr>
                                        <p:cTn id="30" fill="hold"/>
                                        <p:tgtEl>
                                          <p:spTgt spid="6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0" presetID="1" grpId="8" fill="hold">
                                  <p:stCondLst>
                                    <p:cond delay="0"/>
                                  </p:stCondLst>
                                  <p:iterate type="el" backwards="0">
                                    <p:tmAbs val="0"/>
                                  </p:iterate>
                                  <p:childTnLst>
                                    <p:set>
                                      <p:cBhvr>
                                        <p:cTn id="34" fill="hold"/>
                                        <p:tgtEl>
                                          <p:spTgt spid="7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presetClass="exit" presetSubtype="0" presetID="9" grpId="9" fill="hold">
                                  <p:stCondLst>
                                    <p:cond delay="0"/>
                                  </p:stCondLst>
                                  <p:iterate type="el" backwards="0">
                                    <p:tmAbs val="0"/>
                                  </p:iterate>
                                  <p:childTnLst>
                                    <p:animEffect filter="dissolve" transition="out">
                                      <p:cBhvr>
                                        <p:cTn id="38" dur="750" fill="hold"/>
                                        <p:tgtEl>
                                          <p:spTgt spid="625"/>
                                        </p:tgtEl>
                                      </p:cBhvr>
                                    </p:animEffect>
                                    <p:set>
                                      <p:cBhvr>
                                        <p:cTn id="39" fill="hold">
                                          <p:stCondLst>
                                            <p:cond delay="749"/>
                                          </p:stCondLst>
                                        </p:cTn>
                                        <p:tgtEl>
                                          <p:spTgt spid="625"/>
                                        </p:tgtEl>
                                        <p:attrNameLst>
                                          <p:attrName>style.visibility</p:attrName>
                                        </p:attrNameLst>
                                      </p:cBhvr>
                                      <p:to>
                                        <p:strVal val="hidden"/>
                                      </p:to>
                                    </p:set>
                                  </p:childTnLst>
                                </p:cTn>
                              </p:par>
                            </p:childTnLst>
                          </p:cTn>
                        </p:par>
                        <p:par>
                          <p:cTn id="40" fill="hold">
                            <p:stCondLst>
                              <p:cond delay="750"/>
                            </p:stCondLst>
                            <p:childTnLst>
                              <p:par>
                                <p:cTn id="41" nodeType="afterEffect" presetClass="entr" presetSubtype="0" presetID="10" grpId="10" fill="hold">
                                  <p:stCondLst>
                                    <p:cond delay="0"/>
                                  </p:stCondLst>
                                  <p:iterate type="el" backwards="0">
                                    <p:tmAbs val="0"/>
                                  </p:iterate>
                                  <p:childTnLst>
                                    <p:set>
                                      <p:cBhvr>
                                        <p:cTn id="42" fill="hold"/>
                                        <p:tgtEl>
                                          <p:spTgt spid="660"/>
                                        </p:tgtEl>
                                        <p:attrNameLst>
                                          <p:attrName>style.visibility</p:attrName>
                                        </p:attrNameLst>
                                      </p:cBhvr>
                                      <p:to>
                                        <p:strVal val="visible"/>
                                      </p:to>
                                    </p:set>
                                    <p:animEffect filter="fade" transition="in">
                                      <p:cBhvr>
                                        <p:cTn id="43" dur="750"/>
                                        <p:tgtEl>
                                          <p:spTgt spid="660"/>
                                        </p:tgtEl>
                                      </p:cBhvr>
                                    </p:animEffect>
                                  </p:childTnLst>
                                </p:cTn>
                              </p:par>
                            </p:childTnLst>
                          </p:cTn>
                        </p:par>
                        <p:par>
                          <p:cTn id="44" fill="hold">
                            <p:stCondLst>
                              <p:cond delay="1500"/>
                            </p:stCondLst>
                            <p:childTnLst>
                              <p:par>
                                <p:cTn id="45" nodeType="afterEffect" presetClass="entr" presetSubtype="0" presetID="1" grpId="11" fill="hold">
                                  <p:stCondLst>
                                    <p:cond delay="0"/>
                                  </p:stCondLst>
                                  <p:iterate type="el" backwards="0">
                                    <p:tmAbs val="0"/>
                                  </p:iterate>
                                  <p:childTnLst>
                                    <p:set>
                                      <p:cBhvr>
                                        <p:cTn id="46" fill="hold"/>
                                        <p:tgtEl>
                                          <p:spTgt spid="637"/>
                                        </p:tgtEl>
                                        <p:attrNameLst>
                                          <p:attrName>style.visibility</p:attrName>
                                        </p:attrNameLst>
                                      </p:cBhvr>
                                      <p:to>
                                        <p:strVal val="visible"/>
                                      </p:to>
                                    </p:set>
                                  </p:childTnLst>
                                </p:cTn>
                              </p:par>
                            </p:childTnLst>
                          </p:cTn>
                        </p:par>
                        <p:par>
                          <p:cTn id="47" fill="hold">
                            <p:stCondLst>
                              <p:cond delay="1500"/>
                            </p:stCondLst>
                            <p:childTnLst>
                              <p:par>
                                <p:cTn id="48" nodeType="afterEffect" presetClass="entr" presetSubtype="0" presetID="1" grpId="12" fill="hold">
                                  <p:stCondLst>
                                    <p:cond delay="0"/>
                                  </p:stCondLst>
                                  <p:iterate type="el" backwards="0">
                                    <p:tmAbs val="0"/>
                                  </p:iterate>
                                  <p:childTnLst>
                                    <p:set>
                                      <p:cBhvr>
                                        <p:cTn id="49" fill="hold"/>
                                        <p:tgtEl>
                                          <p:spTgt spid="66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presetClass="entr" presetSubtype="0" presetID="1" grpId="13" fill="hold">
                                  <p:stCondLst>
                                    <p:cond delay="0"/>
                                  </p:stCondLst>
                                  <p:iterate type="el" backwards="0">
                                    <p:tmAbs val="0"/>
                                  </p:iterate>
                                  <p:childTnLst>
                                    <p:set>
                                      <p:cBhvr>
                                        <p:cTn id="53" fill="hold"/>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2" grpId="6"/>
      <p:bldP build="whole" bldLvl="1" animBg="1" rev="0" advAuto="0" spid="623" grpId="7"/>
      <p:bldP build="whole" bldLvl="1" animBg="1" rev="0" advAuto="0" spid="585" grpId="1"/>
      <p:bldP build="whole" bldLvl="1" animBg="1" rev="0" advAuto="0" spid="585" grpId="5"/>
      <p:bldP build="whole" bldLvl="1" animBg="1" rev="0" advAuto="0" spid="782" grpId="8"/>
      <p:bldP build="whole" bldLvl="1" animBg="1" rev="0" advAuto="0" spid="637" grpId="11"/>
      <p:bldP build="whole" bldLvl="1" animBg="1" rev="0" advAuto="0" spid="582" grpId="3"/>
      <p:bldP build="whole" bldLvl="1" animBg="1" rev="0" advAuto="0" spid="625" grpId="9"/>
      <p:bldP build="whole" bldLvl="1" animBg="1" rev="0" advAuto="0" spid="660" grpId="10"/>
      <p:bldP build="whole" bldLvl="1" animBg="1" rev="0" advAuto="0" spid="779" grpId="2"/>
      <p:bldP build="whole" bldLvl="1" animBg="1" rev="0" advAuto="0" spid="778" grpId="4"/>
      <p:bldP build="whole" bldLvl="1" animBg="1" rev="0" advAuto="0" spid="661" grpId="12"/>
      <p:bldP build="whole" bldLvl="1" animBg="1" rev="0" advAuto="0" spid="662" grpId="13"/>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Shape 7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787" name="Shape 787"/>
          <p:cNvSpPr/>
          <p:nvPr/>
        </p:nvSpPr>
        <p:spPr>
          <a:xfrm>
            <a:off x="254000" y="2247900"/>
            <a:ext cx="12763500" cy="525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i="1" sz="4800">
                <a:solidFill>
                  <a:srgbClr val="D58400"/>
                </a:solidFill>
              </a:rPr>
              <a:t>How and where the µDC concept can be deployed ?</a:t>
            </a:r>
            <a:endParaRPr i="1" sz="4800">
              <a:solidFill>
                <a:srgbClr val="D58400"/>
              </a:solidFill>
            </a:endParaRPr>
          </a:p>
          <a:p>
            <a:pPr lvl="0">
              <a:defRPr sz="1800"/>
            </a:pPr>
            <a:endParaRPr i="1" sz="4800"/>
          </a:p>
          <a:p>
            <a:pPr lvl="0">
              <a:defRPr sz="1800"/>
            </a:pPr>
            <a:endParaRPr i="1" sz="4800"/>
          </a:p>
          <a:p>
            <a:pPr lvl="0">
              <a:defRPr sz="1800"/>
            </a:pPr>
            <a:r>
              <a:rPr sz="6400"/>
              <a:t>Locality Based Utility Computing</a:t>
            </a:r>
            <a:endParaRPr sz="6400"/>
          </a:p>
          <a:p>
            <a:pPr lvl="0">
              <a:defRPr sz="1800"/>
            </a:pPr>
            <a:r>
              <a:rPr sz="6400"/>
              <a:t>Toward LUC Infrastructures</a:t>
            </a:r>
            <a:endParaRPr sz="6400"/>
          </a:p>
          <a:p>
            <a:pPr lvl="0">
              <a:defRPr sz="1800"/>
            </a:pPr>
            <a:endParaRPr sz="6400"/>
          </a:p>
          <a:p>
            <a:pPr lvl="0">
              <a:defRPr sz="1800"/>
            </a:pPr>
            <a:endParaRPr sz="6400"/>
          </a:p>
          <a:p>
            <a:pPr lvl="0">
              <a:defRPr sz="1800"/>
            </a:pPr>
            <a:endParaRPr sz="6400"/>
          </a:p>
        </p:txBody>
      </p:sp>
      <p:sp>
        <p:nvSpPr>
          <p:cNvPr id="788" name="Shape 788"/>
          <p:cNvSpPr/>
          <p:nvPr/>
        </p:nvSpPr>
        <p:spPr>
          <a:xfrm>
            <a:off x="10706100" y="8293100"/>
            <a:ext cx="1270000" cy="1270000"/>
          </a:xfrm>
          <a:prstGeom prst="roundRect">
            <a:avLst>
              <a:gd name="adj" fmla="val 15000"/>
            </a:avLst>
          </a:prstGeom>
          <a:solidFill>
            <a:srgbClr val="FFFFFF"/>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